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1" r:id="rId4"/>
  </p:sldMasterIdLst>
  <p:sldIdLst>
    <p:sldId id="257" r:id="rId5"/>
    <p:sldId id="345" r:id="rId6"/>
    <p:sldId id="256" r:id="rId7"/>
    <p:sldId id="344" r:id="rId8"/>
    <p:sldId id="321" r:id="rId9"/>
    <p:sldId id="324" r:id="rId10"/>
    <p:sldId id="323" r:id="rId11"/>
    <p:sldId id="325" r:id="rId12"/>
    <p:sldId id="322" r:id="rId13"/>
    <p:sldId id="326" r:id="rId14"/>
    <p:sldId id="327" r:id="rId15"/>
    <p:sldId id="328" r:id="rId16"/>
    <p:sldId id="329" r:id="rId17"/>
    <p:sldId id="331" r:id="rId18"/>
    <p:sldId id="332" r:id="rId19"/>
    <p:sldId id="333" r:id="rId20"/>
    <p:sldId id="334" r:id="rId21"/>
    <p:sldId id="335" r:id="rId22"/>
    <p:sldId id="336" r:id="rId23"/>
    <p:sldId id="337" r:id="rId24"/>
    <p:sldId id="338" r:id="rId25"/>
    <p:sldId id="339" r:id="rId26"/>
    <p:sldId id="340" r:id="rId27"/>
    <p:sldId id="346" r:id="rId28"/>
    <p:sldId id="307" r:id="rId29"/>
    <p:sldId id="301" r:id="rId30"/>
    <p:sldId id="305" r:id="rId31"/>
    <p:sldId id="304" r:id="rId32"/>
    <p:sldId id="306" r:id="rId33"/>
    <p:sldId id="308" r:id="rId34"/>
    <p:sldId id="319" r:id="rId35"/>
    <p:sldId id="309" r:id="rId36"/>
    <p:sldId id="310" r:id="rId37"/>
    <p:sldId id="311" r:id="rId38"/>
    <p:sldId id="312" r:id="rId39"/>
    <p:sldId id="315" r:id="rId40"/>
    <p:sldId id="316" r:id="rId41"/>
    <p:sldId id="317" r:id="rId42"/>
    <p:sldId id="318" r:id="rId43"/>
    <p:sldId id="303" r:id="rId44"/>
    <p:sldId id="302" r:id="rId45"/>
    <p:sldId id="341" r:id="rId46"/>
  </p:sldIdLst>
  <p:sldSz cx="12192000" cy="6858000"/>
  <p:notesSz cx="6858000" cy="9144000"/>
  <p:defaultTextStyle>
    <a:defPPr>
      <a:defRPr lang="en-N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00D96A-D78A-44E7-B913-2E9BA6EB25EF}" v="2" dt="2024-02-27T13:11:06.2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14" autoAdjust="0"/>
    <p:restoredTop sz="94660"/>
  </p:normalViewPr>
  <p:slideViewPr>
    <p:cSldViewPr snapToGrid="0">
      <p:cViewPr varScale="1">
        <p:scale>
          <a:sx n="76" d="100"/>
          <a:sy n="76" d="100"/>
        </p:scale>
        <p:origin x="4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ourie, Nicky" userId="c0dd8580-6a08-45d6-8134-aa3643cda861" providerId="ADAL" clId="{1100D96A-D78A-44E7-B913-2E9BA6EB25EF}"/>
    <pc:docChg chg="undo redo custSel addSld delSld modSld sldOrd">
      <pc:chgData name="Fourie, Nicky" userId="c0dd8580-6a08-45d6-8134-aa3643cda861" providerId="ADAL" clId="{1100D96A-D78A-44E7-B913-2E9BA6EB25EF}" dt="2024-02-27T13:13:06.531" v="200"/>
      <pc:docMkLst>
        <pc:docMk/>
      </pc:docMkLst>
      <pc:sldChg chg="modSp mod">
        <pc:chgData name="Fourie, Nicky" userId="c0dd8580-6a08-45d6-8134-aa3643cda861" providerId="ADAL" clId="{1100D96A-D78A-44E7-B913-2E9BA6EB25EF}" dt="2024-02-21T06:49:13.185" v="69" actId="255"/>
        <pc:sldMkLst>
          <pc:docMk/>
          <pc:sldMk cId="546467448" sldId="256"/>
        </pc:sldMkLst>
        <pc:spChg chg="mod">
          <ac:chgData name="Fourie, Nicky" userId="c0dd8580-6a08-45d6-8134-aa3643cda861" providerId="ADAL" clId="{1100D96A-D78A-44E7-B913-2E9BA6EB25EF}" dt="2024-02-21T06:49:13.185" v="69" actId="255"/>
          <ac:spMkLst>
            <pc:docMk/>
            <pc:sldMk cId="546467448" sldId="256"/>
            <ac:spMk id="25" creationId="{5F6E00FF-851D-4E67-8743-FE559F2F8957}"/>
          </ac:spMkLst>
        </pc:spChg>
        <pc:spChg chg="mod">
          <ac:chgData name="Fourie, Nicky" userId="c0dd8580-6a08-45d6-8134-aa3643cda861" providerId="ADAL" clId="{1100D96A-D78A-44E7-B913-2E9BA6EB25EF}" dt="2024-02-21T06:48:55.236" v="65" actId="14100"/>
          <ac:spMkLst>
            <pc:docMk/>
            <pc:sldMk cId="546467448" sldId="256"/>
            <ac:spMk id="26" creationId="{55804DFB-8B82-47DB-B109-4B1D038CF7F9}"/>
          </ac:spMkLst>
        </pc:spChg>
        <pc:spChg chg="mod">
          <ac:chgData name="Fourie, Nicky" userId="c0dd8580-6a08-45d6-8134-aa3643cda861" providerId="ADAL" clId="{1100D96A-D78A-44E7-B913-2E9BA6EB25EF}" dt="2024-02-21T06:49:04.760" v="67" actId="14100"/>
          <ac:spMkLst>
            <pc:docMk/>
            <pc:sldMk cId="546467448" sldId="256"/>
            <ac:spMk id="27" creationId="{7AA278C8-B431-492E-AAED-6D8B3C0164AC}"/>
          </ac:spMkLst>
        </pc:spChg>
        <pc:spChg chg="mod">
          <ac:chgData name="Fourie, Nicky" userId="c0dd8580-6a08-45d6-8134-aa3643cda861" providerId="ADAL" clId="{1100D96A-D78A-44E7-B913-2E9BA6EB25EF}" dt="2024-02-21T06:48:36.821" v="61" actId="255"/>
          <ac:spMkLst>
            <pc:docMk/>
            <pc:sldMk cId="546467448" sldId="256"/>
            <ac:spMk id="28" creationId="{8D328FEA-6069-486C-80EC-E42F780595B0}"/>
          </ac:spMkLst>
        </pc:spChg>
        <pc:spChg chg="mod">
          <ac:chgData name="Fourie, Nicky" userId="c0dd8580-6a08-45d6-8134-aa3643cda861" providerId="ADAL" clId="{1100D96A-D78A-44E7-B913-2E9BA6EB25EF}" dt="2024-02-21T06:48:40.674" v="63" actId="255"/>
          <ac:spMkLst>
            <pc:docMk/>
            <pc:sldMk cId="546467448" sldId="256"/>
            <ac:spMk id="29" creationId="{2D2839C3-9DD8-4327-BF3F-477CC5E433D0}"/>
          </ac:spMkLst>
        </pc:spChg>
        <pc:spChg chg="mod">
          <ac:chgData name="Fourie, Nicky" userId="c0dd8580-6a08-45d6-8134-aa3643cda861" providerId="ADAL" clId="{1100D96A-D78A-44E7-B913-2E9BA6EB25EF}" dt="2024-02-21T06:47:52.769" v="52" actId="255"/>
          <ac:spMkLst>
            <pc:docMk/>
            <pc:sldMk cId="546467448" sldId="256"/>
            <ac:spMk id="30" creationId="{2FD3A85E-0F8B-45B9-967D-7A84E99ED700}"/>
          </ac:spMkLst>
        </pc:spChg>
      </pc:sldChg>
      <pc:sldChg chg="del">
        <pc:chgData name="Fourie, Nicky" userId="c0dd8580-6a08-45d6-8134-aa3643cda861" providerId="ADAL" clId="{1100D96A-D78A-44E7-B913-2E9BA6EB25EF}" dt="2024-02-27T13:07:26.645" v="110" actId="2696"/>
        <pc:sldMkLst>
          <pc:docMk/>
          <pc:sldMk cId="499490388" sldId="301"/>
        </pc:sldMkLst>
      </pc:sldChg>
      <pc:sldChg chg="add ord">
        <pc:chgData name="Fourie, Nicky" userId="c0dd8580-6a08-45d6-8134-aa3643cda861" providerId="ADAL" clId="{1100D96A-D78A-44E7-B913-2E9BA6EB25EF}" dt="2024-02-27T13:12:36.398" v="196"/>
        <pc:sldMkLst>
          <pc:docMk/>
          <pc:sldMk cId="1403205380" sldId="301"/>
        </pc:sldMkLst>
      </pc:sldChg>
      <pc:sldChg chg="ord">
        <pc:chgData name="Fourie, Nicky" userId="c0dd8580-6a08-45d6-8134-aa3643cda861" providerId="ADAL" clId="{1100D96A-D78A-44E7-B913-2E9BA6EB25EF}" dt="2024-02-27T13:09:28.459" v="113"/>
        <pc:sldMkLst>
          <pc:docMk/>
          <pc:sldMk cId="3591315363" sldId="304"/>
        </pc:sldMkLst>
      </pc:sldChg>
      <pc:sldChg chg="modSp mod">
        <pc:chgData name="Fourie, Nicky" userId="c0dd8580-6a08-45d6-8134-aa3643cda861" providerId="ADAL" clId="{1100D96A-D78A-44E7-B913-2E9BA6EB25EF}" dt="2024-02-21T06:49:57.250" v="77" actId="14100"/>
        <pc:sldMkLst>
          <pc:docMk/>
          <pc:sldMk cId="3079915473" sldId="305"/>
        </pc:sldMkLst>
        <pc:picChg chg="mod">
          <ac:chgData name="Fourie, Nicky" userId="c0dd8580-6a08-45d6-8134-aa3643cda861" providerId="ADAL" clId="{1100D96A-D78A-44E7-B913-2E9BA6EB25EF}" dt="2024-02-21T06:49:57.250" v="77" actId="14100"/>
          <ac:picMkLst>
            <pc:docMk/>
            <pc:sldMk cId="3079915473" sldId="305"/>
            <ac:picMk id="4" creationId="{B3E6949E-9383-2CE1-E711-0C8E16AB9722}"/>
          </ac:picMkLst>
        </pc:picChg>
      </pc:sldChg>
      <pc:sldChg chg="ord">
        <pc:chgData name="Fourie, Nicky" userId="c0dd8580-6a08-45d6-8134-aa3643cda861" providerId="ADAL" clId="{1100D96A-D78A-44E7-B913-2E9BA6EB25EF}" dt="2024-02-27T13:13:06.531" v="200"/>
        <pc:sldMkLst>
          <pc:docMk/>
          <pc:sldMk cId="1652014924" sldId="307"/>
        </pc:sldMkLst>
      </pc:sldChg>
      <pc:sldChg chg="del">
        <pc:chgData name="Fourie, Nicky" userId="c0dd8580-6a08-45d6-8134-aa3643cda861" providerId="ADAL" clId="{1100D96A-D78A-44E7-B913-2E9BA6EB25EF}" dt="2024-02-21T06:53:14.275" v="93" actId="2696"/>
        <pc:sldMkLst>
          <pc:docMk/>
          <pc:sldMk cId="932716544" sldId="320"/>
        </pc:sldMkLst>
      </pc:sldChg>
      <pc:sldChg chg="modSp mod">
        <pc:chgData name="Fourie, Nicky" userId="c0dd8580-6a08-45d6-8134-aa3643cda861" providerId="ADAL" clId="{1100D96A-D78A-44E7-B913-2E9BA6EB25EF}" dt="2024-02-21T06:49:42.852" v="75" actId="14100"/>
        <pc:sldMkLst>
          <pc:docMk/>
          <pc:sldMk cId="3146530978" sldId="321"/>
        </pc:sldMkLst>
        <pc:picChg chg="mod">
          <ac:chgData name="Fourie, Nicky" userId="c0dd8580-6a08-45d6-8134-aa3643cda861" providerId="ADAL" clId="{1100D96A-D78A-44E7-B913-2E9BA6EB25EF}" dt="2024-02-21T06:49:42.852" v="75" actId="14100"/>
          <ac:picMkLst>
            <pc:docMk/>
            <pc:sldMk cId="3146530978" sldId="321"/>
            <ac:picMk id="6" creationId="{8363BD5F-5CB7-1739-4E76-CA90C26B5FD3}"/>
          </ac:picMkLst>
        </pc:picChg>
      </pc:sldChg>
      <pc:sldChg chg="ord">
        <pc:chgData name="Fourie, Nicky" userId="c0dd8580-6a08-45d6-8134-aa3643cda861" providerId="ADAL" clId="{1100D96A-D78A-44E7-B913-2E9BA6EB25EF}" dt="2024-02-27T13:07:18.963" v="109"/>
        <pc:sldMkLst>
          <pc:docMk/>
          <pc:sldMk cId="3232565744" sldId="322"/>
        </pc:sldMkLst>
      </pc:sldChg>
      <pc:sldChg chg="ord">
        <pc:chgData name="Fourie, Nicky" userId="c0dd8580-6a08-45d6-8134-aa3643cda861" providerId="ADAL" clId="{1100D96A-D78A-44E7-B913-2E9BA6EB25EF}" dt="2024-02-27T13:07:18.963" v="109"/>
        <pc:sldMkLst>
          <pc:docMk/>
          <pc:sldMk cId="2237502660" sldId="323"/>
        </pc:sldMkLst>
      </pc:sldChg>
      <pc:sldChg chg="ord">
        <pc:chgData name="Fourie, Nicky" userId="c0dd8580-6a08-45d6-8134-aa3643cda861" providerId="ADAL" clId="{1100D96A-D78A-44E7-B913-2E9BA6EB25EF}" dt="2024-02-27T13:07:18.963" v="109"/>
        <pc:sldMkLst>
          <pc:docMk/>
          <pc:sldMk cId="1752048436" sldId="324"/>
        </pc:sldMkLst>
      </pc:sldChg>
      <pc:sldChg chg="ord">
        <pc:chgData name="Fourie, Nicky" userId="c0dd8580-6a08-45d6-8134-aa3643cda861" providerId="ADAL" clId="{1100D96A-D78A-44E7-B913-2E9BA6EB25EF}" dt="2024-02-27T13:07:18.963" v="109"/>
        <pc:sldMkLst>
          <pc:docMk/>
          <pc:sldMk cId="4272479253" sldId="325"/>
        </pc:sldMkLst>
      </pc:sldChg>
      <pc:sldChg chg="ord">
        <pc:chgData name="Fourie, Nicky" userId="c0dd8580-6a08-45d6-8134-aa3643cda861" providerId="ADAL" clId="{1100D96A-D78A-44E7-B913-2E9BA6EB25EF}" dt="2024-02-27T13:07:18.963" v="109"/>
        <pc:sldMkLst>
          <pc:docMk/>
          <pc:sldMk cId="2716381993" sldId="326"/>
        </pc:sldMkLst>
      </pc:sldChg>
      <pc:sldChg chg="ord">
        <pc:chgData name="Fourie, Nicky" userId="c0dd8580-6a08-45d6-8134-aa3643cda861" providerId="ADAL" clId="{1100D96A-D78A-44E7-B913-2E9BA6EB25EF}" dt="2024-02-27T13:07:18.963" v="109"/>
        <pc:sldMkLst>
          <pc:docMk/>
          <pc:sldMk cId="3704141703" sldId="327"/>
        </pc:sldMkLst>
      </pc:sldChg>
      <pc:sldChg chg="ord">
        <pc:chgData name="Fourie, Nicky" userId="c0dd8580-6a08-45d6-8134-aa3643cda861" providerId="ADAL" clId="{1100D96A-D78A-44E7-B913-2E9BA6EB25EF}" dt="2024-02-27T13:07:18.963" v="109"/>
        <pc:sldMkLst>
          <pc:docMk/>
          <pc:sldMk cId="694756979" sldId="328"/>
        </pc:sldMkLst>
      </pc:sldChg>
      <pc:sldChg chg="ord">
        <pc:chgData name="Fourie, Nicky" userId="c0dd8580-6a08-45d6-8134-aa3643cda861" providerId="ADAL" clId="{1100D96A-D78A-44E7-B913-2E9BA6EB25EF}" dt="2024-02-27T13:07:18.963" v="109"/>
        <pc:sldMkLst>
          <pc:docMk/>
          <pc:sldMk cId="4280244923" sldId="329"/>
        </pc:sldMkLst>
      </pc:sldChg>
      <pc:sldChg chg="ord">
        <pc:chgData name="Fourie, Nicky" userId="c0dd8580-6a08-45d6-8134-aa3643cda861" providerId="ADAL" clId="{1100D96A-D78A-44E7-B913-2E9BA6EB25EF}" dt="2024-02-27T13:07:18.963" v="109"/>
        <pc:sldMkLst>
          <pc:docMk/>
          <pc:sldMk cId="4205730003" sldId="331"/>
        </pc:sldMkLst>
      </pc:sldChg>
      <pc:sldChg chg="ord">
        <pc:chgData name="Fourie, Nicky" userId="c0dd8580-6a08-45d6-8134-aa3643cda861" providerId="ADAL" clId="{1100D96A-D78A-44E7-B913-2E9BA6EB25EF}" dt="2024-02-27T13:07:18.963" v="109"/>
        <pc:sldMkLst>
          <pc:docMk/>
          <pc:sldMk cId="163633714" sldId="332"/>
        </pc:sldMkLst>
      </pc:sldChg>
      <pc:sldChg chg="modSp mod ord">
        <pc:chgData name="Fourie, Nicky" userId="c0dd8580-6a08-45d6-8134-aa3643cda861" providerId="ADAL" clId="{1100D96A-D78A-44E7-B913-2E9BA6EB25EF}" dt="2024-02-27T13:07:18.963" v="109"/>
        <pc:sldMkLst>
          <pc:docMk/>
          <pc:sldMk cId="626247838" sldId="333"/>
        </pc:sldMkLst>
        <pc:spChg chg="mod">
          <ac:chgData name="Fourie, Nicky" userId="c0dd8580-6a08-45d6-8134-aa3643cda861" providerId="ADAL" clId="{1100D96A-D78A-44E7-B913-2E9BA6EB25EF}" dt="2024-02-21T06:50:56.253" v="84" actId="255"/>
          <ac:spMkLst>
            <pc:docMk/>
            <pc:sldMk cId="626247838" sldId="333"/>
            <ac:spMk id="2" creationId="{5A2E046D-B84F-286B-9119-4B25E9CBE8F5}"/>
          </ac:spMkLst>
        </pc:spChg>
      </pc:sldChg>
      <pc:sldChg chg="modSp mod ord">
        <pc:chgData name="Fourie, Nicky" userId="c0dd8580-6a08-45d6-8134-aa3643cda861" providerId="ADAL" clId="{1100D96A-D78A-44E7-B913-2E9BA6EB25EF}" dt="2024-02-27T13:07:18.963" v="109"/>
        <pc:sldMkLst>
          <pc:docMk/>
          <pc:sldMk cId="1031011897" sldId="334"/>
        </pc:sldMkLst>
        <pc:spChg chg="mod">
          <ac:chgData name="Fourie, Nicky" userId="c0dd8580-6a08-45d6-8134-aa3643cda861" providerId="ADAL" clId="{1100D96A-D78A-44E7-B913-2E9BA6EB25EF}" dt="2024-02-21T06:51:05.046" v="85" actId="255"/>
          <ac:spMkLst>
            <pc:docMk/>
            <pc:sldMk cId="1031011897" sldId="334"/>
            <ac:spMk id="2" creationId="{81DDDCD8-E52E-A956-5BCD-20E8D0E4EE23}"/>
          </ac:spMkLst>
        </pc:spChg>
      </pc:sldChg>
      <pc:sldChg chg="ord">
        <pc:chgData name="Fourie, Nicky" userId="c0dd8580-6a08-45d6-8134-aa3643cda861" providerId="ADAL" clId="{1100D96A-D78A-44E7-B913-2E9BA6EB25EF}" dt="2024-02-27T13:07:18.963" v="109"/>
        <pc:sldMkLst>
          <pc:docMk/>
          <pc:sldMk cId="4152758995" sldId="335"/>
        </pc:sldMkLst>
      </pc:sldChg>
      <pc:sldChg chg="modSp mod ord">
        <pc:chgData name="Fourie, Nicky" userId="c0dd8580-6a08-45d6-8134-aa3643cda861" providerId="ADAL" clId="{1100D96A-D78A-44E7-B913-2E9BA6EB25EF}" dt="2024-02-27T13:07:18.963" v="109"/>
        <pc:sldMkLst>
          <pc:docMk/>
          <pc:sldMk cId="1049430122" sldId="336"/>
        </pc:sldMkLst>
        <pc:spChg chg="mod">
          <ac:chgData name="Fourie, Nicky" userId="c0dd8580-6a08-45d6-8134-aa3643cda861" providerId="ADAL" clId="{1100D96A-D78A-44E7-B913-2E9BA6EB25EF}" dt="2024-02-21T06:51:26.549" v="87" actId="255"/>
          <ac:spMkLst>
            <pc:docMk/>
            <pc:sldMk cId="1049430122" sldId="336"/>
            <ac:spMk id="2" creationId="{EB2D29F4-CE1C-98AD-049A-FE04820FEAE7}"/>
          </ac:spMkLst>
        </pc:spChg>
      </pc:sldChg>
      <pc:sldChg chg="modSp mod ord">
        <pc:chgData name="Fourie, Nicky" userId="c0dd8580-6a08-45d6-8134-aa3643cda861" providerId="ADAL" clId="{1100D96A-D78A-44E7-B913-2E9BA6EB25EF}" dt="2024-02-27T13:07:18.963" v="109"/>
        <pc:sldMkLst>
          <pc:docMk/>
          <pc:sldMk cId="1141224508" sldId="337"/>
        </pc:sldMkLst>
        <pc:spChg chg="mod">
          <ac:chgData name="Fourie, Nicky" userId="c0dd8580-6a08-45d6-8134-aa3643cda861" providerId="ADAL" clId="{1100D96A-D78A-44E7-B913-2E9BA6EB25EF}" dt="2024-02-21T06:51:41.029" v="89" actId="1076"/>
          <ac:spMkLst>
            <pc:docMk/>
            <pc:sldMk cId="1141224508" sldId="337"/>
            <ac:spMk id="6" creationId="{9353D3D0-BA3E-B971-6254-B75FBD10CF39}"/>
          </ac:spMkLst>
        </pc:spChg>
      </pc:sldChg>
      <pc:sldChg chg="modSp mod ord">
        <pc:chgData name="Fourie, Nicky" userId="c0dd8580-6a08-45d6-8134-aa3643cda861" providerId="ADAL" clId="{1100D96A-D78A-44E7-B913-2E9BA6EB25EF}" dt="2024-02-27T13:07:18.963" v="109"/>
        <pc:sldMkLst>
          <pc:docMk/>
          <pc:sldMk cId="1621240343" sldId="338"/>
        </pc:sldMkLst>
        <pc:spChg chg="mod">
          <ac:chgData name="Fourie, Nicky" userId="c0dd8580-6a08-45d6-8134-aa3643cda861" providerId="ADAL" clId="{1100D96A-D78A-44E7-B913-2E9BA6EB25EF}" dt="2024-02-21T06:51:55.473" v="91" actId="255"/>
          <ac:spMkLst>
            <pc:docMk/>
            <pc:sldMk cId="1621240343" sldId="338"/>
            <ac:spMk id="8" creationId="{156DC84E-74EB-6BEA-92A1-98F79623FA4E}"/>
          </ac:spMkLst>
        </pc:spChg>
        <pc:spChg chg="mod">
          <ac:chgData name="Fourie, Nicky" userId="c0dd8580-6a08-45d6-8134-aa3643cda861" providerId="ADAL" clId="{1100D96A-D78A-44E7-B913-2E9BA6EB25EF}" dt="2024-02-21T06:52:03.118" v="92" actId="1076"/>
          <ac:spMkLst>
            <pc:docMk/>
            <pc:sldMk cId="1621240343" sldId="338"/>
            <ac:spMk id="10" creationId="{92642CD0-427D-E716-DE99-18AE3B2A3417}"/>
          </ac:spMkLst>
        </pc:spChg>
      </pc:sldChg>
      <pc:sldChg chg="ord">
        <pc:chgData name="Fourie, Nicky" userId="c0dd8580-6a08-45d6-8134-aa3643cda861" providerId="ADAL" clId="{1100D96A-D78A-44E7-B913-2E9BA6EB25EF}" dt="2024-02-27T13:07:18.963" v="109"/>
        <pc:sldMkLst>
          <pc:docMk/>
          <pc:sldMk cId="2260306909" sldId="339"/>
        </pc:sldMkLst>
      </pc:sldChg>
      <pc:sldChg chg="ord">
        <pc:chgData name="Fourie, Nicky" userId="c0dd8580-6a08-45d6-8134-aa3643cda861" providerId="ADAL" clId="{1100D96A-D78A-44E7-B913-2E9BA6EB25EF}" dt="2024-02-27T13:07:18.963" v="109"/>
        <pc:sldMkLst>
          <pc:docMk/>
          <pc:sldMk cId="59529243" sldId="340"/>
        </pc:sldMkLst>
      </pc:sldChg>
      <pc:sldChg chg="modSp mod">
        <pc:chgData name="Fourie, Nicky" userId="c0dd8580-6a08-45d6-8134-aa3643cda861" providerId="ADAL" clId="{1100D96A-D78A-44E7-B913-2E9BA6EB25EF}" dt="2024-02-21T06:50:27.895" v="81" actId="20577"/>
        <pc:sldMkLst>
          <pc:docMk/>
          <pc:sldMk cId="2908613881" sldId="341"/>
        </pc:sldMkLst>
        <pc:spChg chg="mod">
          <ac:chgData name="Fourie, Nicky" userId="c0dd8580-6a08-45d6-8134-aa3643cda861" providerId="ADAL" clId="{1100D96A-D78A-44E7-B913-2E9BA6EB25EF}" dt="2024-02-21T06:50:27.895" v="81" actId="20577"/>
          <ac:spMkLst>
            <pc:docMk/>
            <pc:sldMk cId="2908613881" sldId="341"/>
            <ac:spMk id="6" creationId="{53B061F7-E228-BCA4-4BA3-DFEAF2E49C5A}"/>
          </ac:spMkLst>
        </pc:spChg>
      </pc:sldChg>
      <pc:sldChg chg="modSp mod">
        <pc:chgData name="Fourie, Nicky" userId="c0dd8580-6a08-45d6-8134-aa3643cda861" providerId="ADAL" clId="{1100D96A-D78A-44E7-B913-2E9BA6EB25EF}" dt="2024-02-21T06:49:32.681" v="73" actId="14100"/>
        <pc:sldMkLst>
          <pc:docMk/>
          <pc:sldMk cId="3667401986" sldId="344"/>
        </pc:sldMkLst>
        <pc:grpChg chg="mod">
          <ac:chgData name="Fourie, Nicky" userId="c0dd8580-6a08-45d6-8134-aa3643cda861" providerId="ADAL" clId="{1100D96A-D78A-44E7-B913-2E9BA6EB25EF}" dt="2024-02-21T06:49:32.681" v="73" actId="14100"/>
          <ac:grpSpMkLst>
            <pc:docMk/>
            <pc:sldMk cId="3667401986" sldId="344"/>
            <ac:grpSpMk id="161" creationId="{A2551FCE-C78E-4F02-93B8-A4339FD80FAC}"/>
          </ac:grpSpMkLst>
        </pc:grpChg>
      </pc:sldChg>
      <pc:sldChg chg="addSp modSp new mod">
        <pc:chgData name="Fourie, Nicky" userId="c0dd8580-6a08-45d6-8134-aa3643cda861" providerId="ADAL" clId="{1100D96A-D78A-44E7-B913-2E9BA6EB25EF}" dt="2024-02-27T13:11:59.314" v="192" actId="1076"/>
        <pc:sldMkLst>
          <pc:docMk/>
          <pc:sldMk cId="3979443952" sldId="346"/>
        </pc:sldMkLst>
        <pc:spChg chg="add mod">
          <ac:chgData name="Fourie, Nicky" userId="c0dd8580-6a08-45d6-8134-aa3643cda861" providerId="ADAL" clId="{1100D96A-D78A-44E7-B913-2E9BA6EB25EF}" dt="2024-02-27T13:11:59.314" v="192" actId="1076"/>
          <ac:spMkLst>
            <pc:docMk/>
            <pc:sldMk cId="3979443952" sldId="346"/>
            <ac:spMk id="2" creationId="{C22694E4-E016-6C84-197C-FF4A5D65B2E9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innerShdw blurRad="254000" dist="127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8633-430B-A632-8ED06502955E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633-430B-A632-8ED06502955E}"/>
              </c:ext>
            </c:extLst>
          </c:dPt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innerShdw blurRad="254000" dist="127000" dir="108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8633-430B-A632-8ED06502955E}"/>
              </c:ext>
            </c:extLst>
          </c:dPt>
          <c:dPt>
            <c:idx val="3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innerShdw blurRad="254000" dist="127000" dir="132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7-8633-430B-A632-8ED06502955E}"/>
              </c:ext>
            </c:extLst>
          </c:dPt>
          <c:dPt>
            <c:idx val="4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innerShdw blurRad="254000" dist="127000" dir="162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9-8633-430B-A632-8ED06502955E}"/>
              </c:ext>
            </c:extLst>
          </c:dPt>
          <c:dPt>
            <c:idx val="5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innerShdw blurRad="254000" dist="127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B-8633-430B-A632-8ED06502955E}"/>
              </c:ext>
            </c:extLst>
          </c:dPt>
          <c:cat>
            <c:strRef>
              <c:f>Sheet1!$A$2:$A$7</c:f>
              <c:strCache>
                <c:ptCount val="6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  <c:pt idx="4">
                  <c:v>5th Qtr</c:v>
                </c:pt>
                <c:pt idx="5">
                  <c:v>6th Qtr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90</c:v>
                </c:pt>
                <c:pt idx="1">
                  <c:v>90</c:v>
                </c:pt>
                <c:pt idx="2">
                  <c:v>90</c:v>
                </c:pt>
                <c:pt idx="3">
                  <c:v>90</c:v>
                </c:pt>
                <c:pt idx="4">
                  <c:v>90</c:v>
                </c:pt>
                <c:pt idx="5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633-430B-A632-8ED0650295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62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2700" cap="flat" cmpd="sng" algn="ctr">
      <a:noFill/>
      <a:prstDash val="solid"/>
      <a:miter lim="800000"/>
    </a:ln>
    <a:effectLst>
      <a:glow rad="101600">
        <a:schemeClr val="accent1">
          <a:alpha val="42000"/>
        </a:schemeClr>
      </a:glow>
    </a:effectLst>
  </c:spPr>
  <c:txPr>
    <a:bodyPr/>
    <a:lstStyle/>
    <a:p>
      <a:pPr>
        <a:defRPr sz="1800"/>
      </a:pPr>
      <a:endParaRPr lang="en-N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90EA0-0B50-7BD3-E7DA-2CCB6A2A95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B41156-35B8-11F9-DDC4-EFF1438815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D0D5B0-0D69-9EA1-DB0B-0C02260FA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6EE6-1703-4158-9D99-B875F8357B87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137461-8B68-81FC-1423-75EE5B57E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7773A-F25D-0F47-4544-B306779D1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2296F-BEC2-4CAC-A162-ED6EBE91B6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644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6F2F5-3E79-7B3A-9254-FF662F495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E9230B-027A-85D9-86F2-38C8984FD1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56545B-3347-F273-A8C0-C0C8EF403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6EE6-1703-4158-9D99-B875F8357B87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939336-583D-04F5-1B9C-6D8D043E5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34847-0D80-846C-C48E-488D3CBF9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2296F-BEC2-4CAC-A162-ED6EBE91B6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999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4BC2EA-DFE3-3640-3703-AD706E2C41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7B205C-7B8A-4A32-E7F0-D55A5DD8AA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4124CE-E78A-207C-16A8-4BC0A3494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6EE6-1703-4158-9D99-B875F8357B87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1EE76C-A37B-7CC9-F284-716DA48D9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CBED59-11EA-7FA0-9902-BB00B7886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2296F-BEC2-4CAC-A162-ED6EBE91B6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59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366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0" b="67590"/>
          <a:stretch>
            <a:fillRect/>
          </a:stretch>
        </p:blipFill>
        <p:spPr bwMode="auto">
          <a:xfrm>
            <a:off x="1" y="3843902"/>
            <a:ext cx="12192000" cy="3419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293" y="4251675"/>
            <a:ext cx="2867809" cy="2634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1575006" y="1286053"/>
            <a:ext cx="5348540" cy="64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796" b="1">
              <a:solidFill>
                <a:srgbClr val="FFFFFF"/>
              </a:solidFill>
              <a:latin typeface="RopaSoftPro-Regular"/>
            </a:endParaRPr>
          </a:p>
          <a:p>
            <a:pPr eaLnBrk="1" hangingPunct="1">
              <a:defRPr/>
            </a:pPr>
            <a:endParaRPr lang="en-US" altLang="en-US" sz="1796" b="1">
              <a:solidFill>
                <a:srgbClr val="FFFFFF"/>
              </a:solidFill>
              <a:latin typeface="RopaSoftPro-Regular"/>
            </a:endParaRPr>
          </a:p>
        </p:txBody>
      </p:sp>
    </p:spTree>
    <p:extLst>
      <p:ext uri="{BB962C8B-B14F-4D97-AF65-F5344CB8AC3E}">
        <p14:creationId xmlns:p14="http://schemas.microsoft.com/office/powerpoint/2010/main" val="3697343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NUST Marketing Brand Mark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96" y="265916"/>
            <a:ext cx="4972902" cy="116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454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1813E-1969-6632-DF6E-1B9123765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E16EC-6B9E-4312-6942-F6C1DEF73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8A5B26-BBDD-F76D-E468-8A503F831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6EE6-1703-4158-9D99-B875F8357B87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C78F7B-71A5-F333-148F-4D5A8BA05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97C46-8D7B-F99A-9F4B-06A7FAB92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2296F-BEC2-4CAC-A162-ED6EBE91B6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555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6CDD0-8117-C38D-B9BB-909576000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BCF44-2CAD-66ED-9A9F-5CD30CDAF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5BD9A5-E167-347D-0FE3-3EDDE3428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6EE6-1703-4158-9D99-B875F8357B87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25A775-D890-9FDA-01B4-2EB0E24D9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0A0C23-3FD0-15B1-7C48-911B4152C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2296F-BEC2-4CAC-A162-ED6EBE91B6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681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1FDC6-D1DE-3F26-8DF7-A94902361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232E8-696D-672C-A513-C298868ED7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E5DEE1-AA58-EFF1-CC6E-F07358DF28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E4691D-178D-2BE7-4EBA-F4273FE65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6EE6-1703-4158-9D99-B875F8357B87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69E64D-9198-625A-7BBF-EA198488C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B8E1A7-BC95-7FA0-154C-53F168BDF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2296F-BEC2-4CAC-A162-ED6EBE91B6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176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A7F9C-708D-31BC-5B21-CB7F1A383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9AE53C-9C17-1A4C-CD60-3CF589F946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C8039B-815B-52AF-C419-CD8B6273B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A06C09-6985-F7C8-BF02-8271129AB6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3EE1BB-3C66-FB5B-26D9-EB1BB9710F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637062-2355-47F0-5FC4-E3312C842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6EE6-1703-4158-9D99-B875F8357B87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32E9D1-A24C-E05E-6989-7EA55DE94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0EBC02-EDEE-667E-A9E1-E33630944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2296F-BEC2-4CAC-A162-ED6EBE91B6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425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6E7AD-82E8-D1B5-EDAE-2480ED498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BAE874-1534-E17A-EF65-12B47E625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6EE6-1703-4158-9D99-B875F8357B87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65C134-B1A7-0D0C-EF2A-78935EA49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4973D0-D823-0A0F-B300-D43CAA6DA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2296F-BEC2-4CAC-A162-ED6EBE91B6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541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89B43C-FD55-C2AD-DA0E-A1EDB7F42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6EE6-1703-4158-9D99-B875F8357B87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9B4A6A-FD9A-3A26-2237-85210D4C5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BEEF3-BA43-E795-FBA0-16D8E4675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2296F-BEC2-4CAC-A162-ED6EBE91B6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84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C452F-4176-A2B0-93D6-B418A948C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7FF11-0B0E-E574-F2E6-F5C0A9EE3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AB7BA5-5528-6A5F-F325-14680E5746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7C5A5F-7CE8-9E2E-BCF7-3DCC744F5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6EE6-1703-4158-9D99-B875F8357B87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AFFC31-85EB-433F-C707-A33E7D031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9073B8-5889-1B2A-C178-8E8C4F135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2296F-BEC2-4CAC-A162-ED6EBE91B6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886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78016-C659-17FF-41B3-C71D895B4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136B01-0541-2393-8386-1E12F9C16B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4B9213-902F-F386-897E-8542580AC0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E14038-43D1-8D6D-1809-9DC208825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6EE6-1703-4158-9D99-B875F8357B87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B1D115-5CAA-CD3F-7A1A-727DFECA7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3DE19C-D2B5-01EE-A17B-6A7E78AA6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2296F-BEC2-4CAC-A162-ED6EBE91B6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190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A11481-356F-6A88-B6E2-DDD9D7573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24F495-4E48-3C46-B7DA-335E6F874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2E3387-2CCE-DEFF-DA08-578E8DCB84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E16EE6-1703-4158-9D99-B875F8357B87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B55AB9-FD0A-C8EA-4D7D-66D0B67A48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3AC3AC-FAAE-4BCF-894D-1F574F512A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4A2296F-BEC2-4CAC-A162-ED6EBE91B6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11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itsappsrv03.nust.na/itshelp/faces/helppages/config.OHW+Servlet+1/topics/navSetId.itshelp/itshelp/documents/fcto-12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ubtitle 2"/>
          <p:cNvSpPr txBox="1">
            <a:spLocks/>
          </p:cNvSpPr>
          <p:nvPr/>
        </p:nvSpPr>
        <p:spPr bwMode="auto">
          <a:xfrm>
            <a:off x="796955" y="380841"/>
            <a:ext cx="10746296" cy="1800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81000" indent="-381000"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25500" indent="-31750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70000" indent="-25400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78000" indent="-25400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86000" indent="-25400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43200" indent="-254000" defTabSz="508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00400" indent="-254000" defTabSz="508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57600" indent="-254000" defTabSz="508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14800" indent="-254000" defTabSz="508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>
              <a:buNone/>
            </a:pPr>
            <a:endParaRPr lang="en-ZA" altLang="en-US" sz="4311" b="1" dirty="0">
              <a:solidFill>
                <a:srgbClr val="B3EAF2"/>
              </a:solidFill>
            </a:endParaRPr>
          </a:p>
          <a:p>
            <a:pPr marL="0" indent="0" algn="ctr">
              <a:buNone/>
            </a:pPr>
            <a:r>
              <a:rPr lang="en-ZA" altLang="en-US" sz="4311" b="1" dirty="0">
                <a:solidFill>
                  <a:schemeClr val="bg1"/>
                </a:solidFill>
              </a:rPr>
              <a:t>STUDENT DEBTOR REFUND &amp; CASHBOOK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29B1A458-3720-5744-64D2-1B00475508B2}"/>
              </a:ext>
            </a:extLst>
          </p:cNvPr>
          <p:cNvSpPr txBox="1">
            <a:spLocks/>
          </p:cNvSpPr>
          <p:nvPr/>
        </p:nvSpPr>
        <p:spPr bwMode="auto">
          <a:xfrm>
            <a:off x="796955" y="1985775"/>
            <a:ext cx="10746296" cy="1800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81000" indent="-381000"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25500" indent="-31750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70000" indent="-25400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78000" indent="-25400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86000" indent="-25400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43200" indent="-254000" defTabSz="508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00400" indent="-254000" defTabSz="508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57600" indent="-254000" defTabSz="508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14800" indent="-254000" defTabSz="508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>
              <a:buNone/>
            </a:pPr>
            <a:r>
              <a:rPr lang="en-ZA" altLang="en-US" sz="4311" b="1" dirty="0">
                <a:solidFill>
                  <a:schemeClr val="bg1"/>
                </a:solidFill>
              </a:rPr>
              <a:t>PRESENTER:  NICOLETTE FOURIE (NUST) </a:t>
            </a:r>
          </a:p>
          <a:p>
            <a:pPr marL="0" indent="0" algn="ctr">
              <a:buNone/>
            </a:pPr>
            <a:r>
              <a:rPr lang="en-ZA" altLang="en-US" sz="4311" b="1" dirty="0">
                <a:solidFill>
                  <a:schemeClr val="bg1"/>
                </a:solidFill>
              </a:rPr>
              <a:t>CHAIR:  MELINDA DE WET (UJ)</a:t>
            </a:r>
          </a:p>
        </p:txBody>
      </p:sp>
    </p:spTree>
    <p:extLst>
      <p:ext uri="{BB962C8B-B14F-4D97-AF65-F5344CB8AC3E}">
        <p14:creationId xmlns:p14="http://schemas.microsoft.com/office/powerpoint/2010/main" val="2801410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34992C-3FE0-BEC1-DCC9-1F830B93CE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289BB-6ECF-1813-AED5-391FEF663861}"/>
              </a:ext>
            </a:extLst>
          </p:cNvPr>
          <p:cNvSpPr txBox="1">
            <a:spLocks/>
          </p:cNvSpPr>
          <p:nvPr/>
        </p:nvSpPr>
        <p:spPr>
          <a:xfrm>
            <a:off x="1686307" y="2102691"/>
            <a:ext cx="8841533" cy="4484775"/>
          </a:xfrm>
          <a:prstGeom prst="rect">
            <a:avLst/>
          </a:prstGeom>
        </p:spPr>
        <p:txBody>
          <a:bodyPr>
            <a:noAutofit/>
          </a:bodyPr>
          <a:lstStyle>
            <a:lvl1pPr marL="381133" indent="-381133" algn="l" defTabSz="508178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5789" indent="-317611" algn="l" defTabSz="508178" rtl="0" eaLnBrk="1" latinLnBrk="0" hangingPunct="1">
              <a:spcBef>
                <a:spcPct val="20000"/>
              </a:spcBef>
              <a:buFont typeface="Arial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0445" indent="-254089" algn="l" defTabSz="50817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622" indent="-254089" algn="l" defTabSz="508178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800" indent="-254089" algn="l" defTabSz="508178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4978" indent="-254089" algn="l" defTabSz="508178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03156" indent="-254089" algn="l" defTabSz="508178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1334" indent="-254089" algn="l" defTabSz="508178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9511" indent="-254089" algn="l" defTabSz="508178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515" dirty="0"/>
          </a:p>
        </p:txBody>
      </p:sp>
      <p:pic>
        <p:nvPicPr>
          <p:cNvPr id="2" name="Content Placeholder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247B0A0-1902-1CA6-3BAA-A23FBD382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822" y="1837189"/>
            <a:ext cx="6553545" cy="316264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8617892-908F-3DE9-FA63-5E8E92DC998B}"/>
              </a:ext>
            </a:extLst>
          </p:cNvPr>
          <p:cNvSpPr txBox="1">
            <a:spLocks/>
          </p:cNvSpPr>
          <p:nvPr/>
        </p:nvSpPr>
        <p:spPr>
          <a:xfrm>
            <a:off x="704188" y="1172022"/>
            <a:ext cx="4072270" cy="5539562"/>
          </a:xfrm>
          <a:prstGeom prst="ellipse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800"/>
              </a:spcAft>
            </a:pPr>
            <a:r>
              <a:rPr lang="en-US" sz="1800" b="1" dirty="0"/>
              <a:t>Bank details will appear. Click on “</a:t>
            </a:r>
            <a:r>
              <a:rPr lang="en-US" sz="1800" b="1" dirty="0">
                <a:highlight>
                  <a:srgbClr val="FFFF00"/>
                </a:highlight>
              </a:rPr>
              <a:t>I agree</a:t>
            </a:r>
            <a:r>
              <a:rPr lang="en-US" sz="1800" b="1" dirty="0"/>
              <a:t>” if you agree with the bank details.</a:t>
            </a:r>
            <a:br>
              <a:rPr lang="en-US" sz="1800" b="1" dirty="0"/>
            </a:br>
            <a:br>
              <a:rPr lang="en-US" sz="1800" b="1" u="sng" dirty="0"/>
            </a:br>
            <a:br>
              <a:rPr lang="en-US" sz="1800" b="1" u="sng" dirty="0"/>
            </a:br>
            <a:br>
              <a:rPr lang="en-US" sz="1800" b="1" u="sng" dirty="0"/>
            </a:br>
            <a:r>
              <a:rPr lang="en-US" sz="1800" b="1" dirty="0"/>
              <a:t>OR</a:t>
            </a:r>
            <a:br>
              <a:rPr lang="en-US" sz="1800" b="1" u="sng" dirty="0"/>
            </a:br>
            <a:br>
              <a:rPr lang="en-US" sz="1800" b="1" u="sng" dirty="0"/>
            </a:br>
            <a:br>
              <a:rPr lang="en-US" sz="1800" b="1" u="sng" dirty="0"/>
            </a:br>
            <a:br>
              <a:rPr lang="en-US" sz="1800" b="1" dirty="0"/>
            </a:br>
            <a:r>
              <a:rPr lang="en-US" sz="1800" b="1" dirty="0">
                <a:solidFill>
                  <a:srgbClr val="FF0000"/>
                </a:solidFill>
              </a:rPr>
              <a:t>If no bank details appear</a:t>
            </a:r>
            <a:r>
              <a:rPr lang="en-US" sz="1800" b="1" dirty="0"/>
              <a:t>, or </a:t>
            </a:r>
            <a:r>
              <a:rPr lang="en-US" sz="1800" b="1" dirty="0">
                <a:solidFill>
                  <a:srgbClr val="FF0000"/>
                </a:solidFill>
              </a:rPr>
              <a:t>bank details changed</a:t>
            </a:r>
            <a:r>
              <a:rPr lang="en-US" sz="1800" b="1" dirty="0"/>
              <a:t>, the student will click on “</a:t>
            </a:r>
            <a:r>
              <a:rPr lang="en-US" sz="1800" b="1" dirty="0">
                <a:highlight>
                  <a:srgbClr val="FFFF00"/>
                </a:highlight>
              </a:rPr>
              <a:t>Capture/Change banking details</a:t>
            </a:r>
            <a:r>
              <a:rPr lang="en-US" sz="1800" b="1" dirty="0"/>
              <a:t>”</a:t>
            </a:r>
            <a:br>
              <a:rPr lang="en-US" sz="1800" dirty="0">
                <a:highlight>
                  <a:srgbClr val="FFFF00"/>
                </a:highlight>
              </a:rPr>
            </a:br>
            <a:endParaRPr lang="en-US" sz="18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716381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D76934-A509-645E-4654-B8A2D245D3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8E0304-5BE5-843F-C7A0-DE773906A97B}"/>
              </a:ext>
            </a:extLst>
          </p:cNvPr>
          <p:cNvSpPr txBox="1">
            <a:spLocks/>
          </p:cNvSpPr>
          <p:nvPr/>
        </p:nvSpPr>
        <p:spPr>
          <a:xfrm>
            <a:off x="1686307" y="2102691"/>
            <a:ext cx="8841533" cy="4484775"/>
          </a:xfrm>
          <a:prstGeom prst="rect">
            <a:avLst/>
          </a:prstGeom>
        </p:spPr>
        <p:txBody>
          <a:bodyPr>
            <a:noAutofit/>
          </a:bodyPr>
          <a:lstStyle>
            <a:lvl1pPr marL="381133" indent="-381133" algn="l" defTabSz="508178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5789" indent="-317611" algn="l" defTabSz="508178" rtl="0" eaLnBrk="1" latinLnBrk="0" hangingPunct="1">
              <a:spcBef>
                <a:spcPct val="20000"/>
              </a:spcBef>
              <a:buFont typeface="Arial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0445" indent="-254089" algn="l" defTabSz="50817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622" indent="-254089" algn="l" defTabSz="508178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800" indent="-254089" algn="l" defTabSz="508178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4978" indent="-254089" algn="l" defTabSz="508178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03156" indent="-254089" algn="l" defTabSz="508178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1334" indent="-254089" algn="l" defTabSz="508178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9511" indent="-254089" algn="l" defTabSz="508178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515" dirty="0"/>
          </a:p>
        </p:txBody>
      </p:sp>
      <p:pic>
        <p:nvPicPr>
          <p:cNvPr id="2" name="Content Placeholder 3" descr="Text&#10;&#10;Description automatically generated">
            <a:extLst>
              <a:ext uri="{FF2B5EF4-FFF2-40B4-BE49-F238E27FC236}">
                <a16:creationId xmlns:a16="http://schemas.microsoft.com/office/drawing/2014/main" id="{11DEF56A-026C-7958-019C-FFA2D0DBF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822" y="1294239"/>
            <a:ext cx="6553545" cy="427746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865ADA2-0ED8-FF48-0C63-1596FE09D28B}"/>
              </a:ext>
            </a:extLst>
          </p:cNvPr>
          <p:cNvSpPr txBox="1">
            <a:spLocks/>
          </p:cNvSpPr>
          <p:nvPr/>
        </p:nvSpPr>
        <p:spPr>
          <a:xfrm>
            <a:off x="306978" y="1540667"/>
            <a:ext cx="4335115" cy="394573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Once done capturing/changing banking details the student will either, “</a:t>
            </a:r>
            <a:r>
              <a:rPr lang="en-US" sz="2000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accept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and if not, click on “I do not accept” </a:t>
            </a:r>
          </a:p>
          <a:p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 will then “</a:t>
            </a:r>
            <a:r>
              <a:rPr lang="en-US" sz="2000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Save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if agreed to proceed.</a:t>
            </a:r>
            <a:b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200" b="1" dirty="0">
                <a:solidFill>
                  <a:srgbClr val="FFFFFF"/>
                </a:solidFill>
              </a:rPr>
              <a:t> and if you do not agree click on “I do not accept” and save if you agree to proceed:</a:t>
            </a:r>
            <a:br>
              <a:rPr lang="en-US" sz="1900" dirty="0">
                <a:solidFill>
                  <a:srgbClr val="FFFFFF"/>
                </a:solidFill>
              </a:rPr>
            </a:br>
            <a:endParaRPr lang="en-US" sz="19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141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04D9A2-E741-D752-623D-955D51AA2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6875F-DE75-299B-E19B-AC4DD3710CEA}"/>
              </a:ext>
            </a:extLst>
          </p:cNvPr>
          <p:cNvSpPr txBox="1">
            <a:spLocks/>
          </p:cNvSpPr>
          <p:nvPr/>
        </p:nvSpPr>
        <p:spPr>
          <a:xfrm>
            <a:off x="1686307" y="2102691"/>
            <a:ext cx="8841533" cy="4484775"/>
          </a:xfrm>
          <a:prstGeom prst="rect">
            <a:avLst/>
          </a:prstGeom>
        </p:spPr>
        <p:txBody>
          <a:bodyPr>
            <a:noAutofit/>
          </a:bodyPr>
          <a:lstStyle>
            <a:lvl1pPr marL="381133" indent="-381133" algn="l" defTabSz="508178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5789" indent="-317611" algn="l" defTabSz="508178" rtl="0" eaLnBrk="1" latinLnBrk="0" hangingPunct="1">
              <a:spcBef>
                <a:spcPct val="20000"/>
              </a:spcBef>
              <a:buFont typeface="Arial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0445" indent="-254089" algn="l" defTabSz="50817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622" indent="-254089" algn="l" defTabSz="508178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800" indent="-254089" algn="l" defTabSz="508178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4978" indent="-254089" algn="l" defTabSz="508178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03156" indent="-254089" algn="l" defTabSz="508178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1334" indent="-254089" algn="l" defTabSz="508178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9511" indent="-254089" algn="l" defTabSz="508178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515" dirty="0"/>
          </a:p>
        </p:txBody>
      </p:sp>
      <p:pic>
        <p:nvPicPr>
          <p:cNvPr id="2" name="Picture 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72A9DD5-48D6-6FC6-2212-EDC75C51D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5436" y="1388800"/>
            <a:ext cx="6992073" cy="486366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AA388B4-0A42-ADD7-47D2-FD3B603EE56C}"/>
              </a:ext>
            </a:extLst>
          </p:cNvPr>
          <p:cNvSpPr txBox="1">
            <a:spLocks/>
          </p:cNvSpPr>
          <p:nvPr/>
        </p:nvSpPr>
        <p:spPr>
          <a:xfrm>
            <a:off x="306978" y="1540667"/>
            <a:ext cx="4335115" cy="394573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1900" dirty="0"/>
            </a:br>
            <a:endParaRPr lang="en-US" sz="19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08F7E6-59A9-25F9-692A-2F738E2B4F5C}"/>
              </a:ext>
            </a:extLst>
          </p:cNvPr>
          <p:cNvSpPr txBox="1"/>
          <p:nvPr/>
        </p:nvSpPr>
        <p:spPr>
          <a:xfrm>
            <a:off x="306978" y="2620303"/>
            <a:ext cx="35435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If bank details already exist for the student, and remains the same, the student may “Accept” and continue. </a:t>
            </a:r>
            <a:endParaRPr lang="en-NA" sz="2000" b="1" dirty="0"/>
          </a:p>
        </p:txBody>
      </p:sp>
    </p:spTree>
    <p:extLst>
      <p:ext uri="{BB962C8B-B14F-4D97-AF65-F5344CB8AC3E}">
        <p14:creationId xmlns:p14="http://schemas.microsoft.com/office/powerpoint/2010/main" val="694756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CADA89-D2E6-FF1C-7363-8D9DCEE3BA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F1CEA-BAE7-A0A9-554C-56EC70C76B61}"/>
              </a:ext>
            </a:extLst>
          </p:cNvPr>
          <p:cNvSpPr txBox="1">
            <a:spLocks/>
          </p:cNvSpPr>
          <p:nvPr/>
        </p:nvSpPr>
        <p:spPr>
          <a:xfrm>
            <a:off x="1686307" y="2102691"/>
            <a:ext cx="8841533" cy="4484775"/>
          </a:xfrm>
          <a:prstGeom prst="rect">
            <a:avLst/>
          </a:prstGeom>
        </p:spPr>
        <p:txBody>
          <a:bodyPr>
            <a:noAutofit/>
          </a:bodyPr>
          <a:lstStyle>
            <a:lvl1pPr marL="381133" indent="-381133" algn="l" defTabSz="508178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5789" indent="-317611" algn="l" defTabSz="508178" rtl="0" eaLnBrk="1" latinLnBrk="0" hangingPunct="1">
              <a:spcBef>
                <a:spcPct val="20000"/>
              </a:spcBef>
              <a:buFont typeface="Arial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0445" indent="-254089" algn="l" defTabSz="50817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622" indent="-254089" algn="l" defTabSz="508178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800" indent="-254089" algn="l" defTabSz="508178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4978" indent="-254089" algn="l" defTabSz="508178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03156" indent="-254089" algn="l" defTabSz="508178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1334" indent="-254089" algn="l" defTabSz="508178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9511" indent="-254089" algn="l" defTabSz="508178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515" dirty="0"/>
          </a:p>
        </p:txBody>
      </p:sp>
      <p:pic>
        <p:nvPicPr>
          <p:cNvPr id="2" name="Picture 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136FD8B-4601-ACE3-5834-634DD9EDE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312255"/>
            <a:ext cx="6894576" cy="49090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27B410-54EB-0249-E195-0EE456225BF5}"/>
              </a:ext>
            </a:extLst>
          </p:cNvPr>
          <p:cNvSpPr txBox="1"/>
          <p:nvPr/>
        </p:nvSpPr>
        <p:spPr>
          <a:xfrm>
            <a:off x="665274" y="1710760"/>
            <a:ext cx="2908435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US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Upon saving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banking details, the student continues to enter the amount to be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refunded (can be </a:t>
            </a:r>
            <a:r>
              <a:rPr lang="en-US" sz="1800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partially or the full amount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):</a:t>
            </a: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1" u="sng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Partially refundable amount:</a:t>
            </a:r>
            <a:br>
              <a:rPr lang="en-GB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NA" dirty="0"/>
          </a:p>
        </p:txBody>
      </p:sp>
    </p:spTree>
    <p:extLst>
      <p:ext uri="{BB962C8B-B14F-4D97-AF65-F5344CB8AC3E}">
        <p14:creationId xmlns:p14="http://schemas.microsoft.com/office/powerpoint/2010/main" val="4280244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ABC8F7-0E24-837D-0E5A-3337E6C96E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EB618-D0C0-4358-964D-A2D32067EDDF}"/>
              </a:ext>
            </a:extLst>
          </p:cNvPr>
          <p:cNvSpPr txBox="1">
            <a:spLocks/>
          </p:cNvSpPr>
          <p:nvPr/>
        </p:nvSpPr>
        <p:spPr>
          <a:xfrm>
            <a:off x="1686307" y="2102691"/>
            <a:ext cx="8841533" cy="4484775"/>
          </a:xfrm>
          <a:prstGeom prst="rect">
            <a:avLst/>
          </a:prstGeom>
        </p:spPr>
        <p:txBody>
          <a:bodyPr>
            <a:noAutofit/>
          </a:bodyPr>
          <a:lstStyle>
            <a:lvl1pPr marL="381133" indent="-381133" algn="l" defTabSz="508178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5789" indent="-317611" algn="l" defTabSz="508178" rtl="0" eaLnBrk="1" latinLnBrk="0" hangingPunct="1">
              <a:spcBef>
                <a:spcPct val="20000"/>
              </a:spcBef>
              <a:buFont typeface="Arial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0445" indent="-254089" algn="l" defTabSz="50817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622" indent="-254089" algn="l" defTabSz="508178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800" indent="-254089" algn="l" defTabSz="508178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4978" indent="-254089" algn="l" defTabSz="508178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03156" indent="-254089" algn="l" defTabSz="508178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1334" indent="-254089" algn="l" defTabSz="508178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9511" indent="-254089" algn="l" defTabSz="508178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515" dirty="0"/>
          </a:p>
        </p:txBody>
      </p:sp>
      <p:pic>
        <p:nvPicPr>
          <p:cNvPr id="2" name="Content Placeholder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60BD7E5-635B-E601-5312-EF12E5676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596657"/>
            <a:ext cx="6894576" cy="462466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554C9C2-6DA2-8644-C45C-9AB8E9E0A448}"/>
              </a:ext>
            </a:extLst>
          </p:cNvPr>
          <p:cNvSpPr txBox="1">
            <a:spLocks/>
          </p:cNvSpPr>
          <p:nvPr/>
        </p:nvSpPr>
        <p:spPr>
          <a:xfrm>
            <a:off x="507728" y="1004318"/>
            <a:ext cx="3795824" cy="558314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US" sz="3000" b="1" u="sng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000" b="1" u="sng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 7 (continue):</a:t>
            </a:r>
            <a:br>
              <a:rPr lang="en-US" sz="3000" b="1" u="sng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3000" b="1" u="sng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3000" b="1" u="sng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3000" b="1" u="sng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3000" b="1" u="sng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3000" b="1" u="sng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3000" b="1" u="sng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3000" b="1" u="sng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000"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Full refundable amount:</a:t>
            </a:r>
            <a:br>
              <a:rPr lang="en-GB" sz="300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3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730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6F65F8-3BB9-1C36-492D-B130E35FF3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751E0-E7BB-2160-22A0-1DF0F502B4A1}"/>
              </a:ext>
            </a:extLst>
          </p:cNvPr>
          <p:cNvSpPr txBox="1">
            <a:spLocks/>
          </p:cNvSpPr>
          <p:nvPr/>
        </p:nvSpPr>
        <p:spPr>
          <a:xfrm>
            <a:off x="1686307" y="2102691"/>
            <a:ext cx="8841533" cy="4484775"/>
          </a:xfrm>
          <a:prstGeom prst="rect">
            <a:avLst/>
          </a:prstGeom>
        </p:spPr>
        <p:txBody>
          <a:bodyPr>
            <a:noAutofit/>
          </a:bodyPr>
          <a:lstStyle>
            <a:lvl1pPr marL="381133" indent="-381133" algn="l" defTabSz="508178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5789" indent="-317611" algn="l" defTabSz="508178" rtl="0" eaLnBrk="1" latinLnBrk="0" hangingPunct="1">
              <a:spcBef>
                <a:spcPct val="20000"/>
              </a:spcBef>
              <a:buFont typeface="Arial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0445" indent="-254089" algn="l" defTabSz="50817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622" indent="-254089" algn="l" defTabSz="508178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800" indent="-254089" algn="l" defTabSz="508178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4978" indent="-254089" algn="l" defTabSz="508178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03156" indent="-254089" algn="l" defTabSz="508178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1334" indent="-254089" algn="l" defTabSz="508178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9511" indent="-254089" algn="l" defTabSz="508178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515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632C9C-B8E1-3406-2C8A-EC7C0695B9E3}"/>
              </a:ext>
            </a:extLst>
          </p:cNvPr>
          <p:cNvSpPr txBox="1">
            <a:spLocks/>
          </p:cNvSpPr>
          <p:nvPr/>
        </p:nvSpPr>
        <p:spPr>
          <a:xfrm>
            <a:off x="588991" y="1004318"/>
            <a:ext cx="3419856" cy="5583148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US" sz="3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3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the amount is </a:t>
            </a:r>
            <a:r>
              <a:rPr lang="en-US" sz="3400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exceeds the </a:t>
            </a:r>
            <a:r>
              <a:rPr lang="en-US" sz="3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refund amount</a:t>
            </a:r>
            <a:r>
              <a:rPr lang="en-US" sz="3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 error message will pop-up and the student will not be allowed to proceed</a:t>
            </a:r>
            <a:br>
              <a:rPr lang="en-GB" sz="3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3400" dirty="0"/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1253A68-2CDE-786F-2118-9CC0DAE08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5022" y="1773393"/>
            <a:ext cx="6187561" cy="466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3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F3F340-2622-B8B7-3AAC-6C1C0C37CC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C5CDDD-F52C-0FF1-8045-48F2C9BF5B1A}"/>
              </a:ext>
            </a:extLst>
          </p:cNvPr>
          <p:cNvSpPr txBox="1">
            <a:spLocks/>
          </p:cNvSpPr>
          <p:nvPr/>
        </p:nvSpPr>
        <p:spPr>
          <a:xfrm>
            <a:off x="1686307" y="2102691"/>
            <a:ext cx="8841533" cy="4484775"/>
          </a:xfrm>
          <a:prstGeom prst="rect">
            <a:avLst/>
          </a:prstGeom>
        </p:spPr>
        <p:txBody>
          <a:bodyPr>
            <a:noAutofit/>
          </a:bodyPr>
          <a:lstStyle>
            <a:lvl1pPr marL="381133" indent="-381133" algn="l" defTabSz="508178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5789" indent="-317611" algn="l" defTabSz="508178" rtl="0" eaLnBrk="1" latinLnBrk="0" hangingPunct="1">
              <a:spcBef>
                <a:spcPct val="20000"/>
              </a:spcBef>
              <a:buFont typeface="Arial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0445" indent="-254089" algn="l" defTabSz="50817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622" indent="-254089" algn="l" defTabSz="508178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800" indent="-254089" algn="l" defTabSz="508178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4978" indent="-254089" algn="l" defTabSz="508178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03156" indent="-254089" algn="l" defTabSz="508178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1334" indent="-254089" algn="l" defTabSz="508178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9511" indent="-254089" algn="l" defTabSz="508178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515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2E046D-B84F-286B-9119-4B25E9CBE8F5}"/>
              </a:ext>
            </a:extLst>
          </p:cNvPr>
          <p:cNvSpPr txBox="1">
            <a:spLocks/>
          </p:cNvSpPr>
          <p:nvPr/>
        </p:nvSpPr>
        <p:spPr>
          <a:xfrm>
            <a:off x="1295402" y="982132"/>
            <a:ext cx="9601196" cy="130386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20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0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View the statement before the refund application:</a:t>
            </a:r>
            <a:b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2000" dirty="0">
              <a:solidFill>
                <a:srgbClr val="002060"/>
              </a:solidFill>
            </a:endParaRPr>
          </a:p>
        </p:txBody>
      </p:sp>
      <p:pic>
        <p:nvPicPr>
          <p:cNvPr id="4" name="Content Placeholder 5" descr="Text, timeline&#10;&#10;Description automatically generated">
            <a:extLst>
              <a:ext uri="{FF2B5EF4-FFF2-40B4-BE49-F238E27FC236}">
                <a16:creationId xmlns:a16="http://schemas.microsoft.com/office/drawing/2014/main" id="{C34DAF6A-A289-04EF-6368-6C20CE368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0695" y="2285999"/>
            <a:ext cx="4718050" cy="2914604"/>
          </a:xfrm>
          <a:prstGeom prst="rect">
            <a:avLst/>
          </a:prstGeom>
        </p:spPr>
      </p:pic>
      <p:pic>
        <p:nvPicPr>
          <p:cNvPr id="5" name="Content Placeholder 4" descr="Graphical user interface, diagram, text&#10;&#10;Description automatically generated">
            <a:extLst>
              <a:ext uri="{FF2B5EF4-FFF2-40B4-BE49-F238E27FC236}">
                <a16:creationId xmlns:a16="http://schemas.microsoft.com/office/drawing/2014/main" id="{240786DE-9C87-7741-A9E5-4A5DBA6C8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520" y="2598913"/>
            <a:ext cx="4524375" cy="291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47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73AF7A-8740-AD22-882F-7030301EE6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17F30-4B1C-63A1-B318-A1397F7AD659}"/>
              </a:ext>
            </a:extLst>
          </p:cNvPr>
          <p:cNvSpPr txBox="1">
            <a:spLocks/>
          </p:cNvSpPr>
          <p:nvPr/>
        </p:nvSpPr>
        <p:spPr>
          <a:xfrm>
            <a:off x="1686307" y="2102691"/>
            <a:ext cx="8841533" cy="4484775"/>
          </a:xfrm>
          <a:prstGeom prst="rect">
            <a:avLst/>
          </a:prstGeom>
        </p:spPr>
        <p:txBody>
          <a:bodyPr>
            <a:noAutofit/>
          </a:bodyPr>
          <a:lstStyle>
            <a:lvl1pPr marL="381133" indent="-381133" algn="l" defTabSz="508178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5789" indent="-317611" algn="l" defTabSz="508178" rtl="0" eaLnBrk="1" latinLnBrk="0" hangingPunct="1">
              <a:spcBef>
                <a:spcPct val="20000"/>
              </a:spcBef>
              <a:buFont typeface="Arial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0445" indent="-254089" algn="l" defTabSz="50817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622" indent="-254089" algn="l" defTabSz="508178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800" indent="-254089" algn="l" defTabSz="508178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4978" indent="-254089" algn="l" defTabSz="508178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03156" indent="-254089" algn="l" defTabSz="508178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1334" indent="-254089" algn="l" defTabSz="508178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9511" indent="-254089" algn="l" defTabSz="508178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515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DDDCD8-E52E-A956-5BCD-20E8D0E4EE23}"/>
              </a:ext>
            </a:extLst>
          </p:cNvPr>
          <p:cNvSpPr txBox="1">
            <a:spLocks/>
          </p:cNvSpPr>
          <p:nvPr/>
        </p:nvSpPr>
        <p:spPr>
          <a:xfrm>
            <a:off x="830509" y="982132"/>
            <a:ext cx="10612073" cy="130386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en-US" sz="2000" b="1" u="sng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purposes of this test case the partially amount to be refunded and was used to verify if the financial information to ensure that it was correctly updated:</a:t>
            </a:r>
            <a:b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Start to process refund of N$ 250.00:</a:t>
            </a:r>
            <a:b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GB" sz="20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Content Placeholder 3" descr="Graphical user interface&#10;&#10;Description automatically generated">
            <a:extLst>
              <a:ext uri="{FF2B5EF4-FFF2-40B4-BE49-F238E27FC236}">
                <a16:creationId xmlns:a16="http://schemas.microsoft.com/office/drawing/2014/main" id="{5B8796C7-C641-50ED-97DE-69D3C4265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559" y="2575709"/>
            <a:ext cx="9317621" cy="320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0118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0C5F36-8B0E-4C74-7D6D-C3C71EEE87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3F285-5696-348E-F500-AE2C1F93AF20}"/>
              </a:ext>
            </a:extLst>
          </p:cNvPr>
          <p:cNvSpPr txBox="1">
            <a:spLocks/>
          </p:cNvSpPr>
          <p:nvPr/>
        </p:nvSpPr>
        <p:spPr>
          <a:xfrm>
            <a:off x="1686307" y="2102691"/>
            <a:ext cx="8841533" cy="4484775"/>
          </a:xfrm>
          <a:prstGeom prst="rect">
            <a:avLst/>
          </a:prstGeom>
        </p:spPr>
        <p:txBody>
          <a:bodyPr>
            <a:noAutofit/>
          </a:bodyPr>
          <a:lstStyle>
            <a:lvl1pPr marL="381133" indent="-381133" algn="l" defTabSz="508178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5789" indent="-317611" algn="l" defTabSz="508178" rtl="0" eaLnBrk="1" latinLnBrk="0" hangingPunct="1">
              <a:spcBef>
                <a:spcPct val="20000"/>
              </a:spcBef>
              <a:buFont typeface="Arial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0445" indent="-254089" algn="l" defTabSz="50817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622" indent="-254089" algn="l" defTabSz="508178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800" indent="-254089" algn="l" defTabSz="508178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4978" indent="-254089" algn="l" defTabSz="508178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03156" indent="-254089" algn="l" defTabSz="508178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1334" indent="-254089" algn="l" defTabSz="508178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9511" indent="-254089" algn="l" defTabSz="508178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515" dirty="0"/>
          </a:p>
        </p:txBody>
      </p:sp>
      <p:pic>
        <p:nvPicPr>
          <p:cNvPr id="2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0EFC02F-B7F9-7EA8-3F08-A7C994517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1563" y="642938"/>
            <a:ext cx="5868988" cy="2574925"/>
          </a:xfrm>
          <a:prstGeom prst="rect">
            <a:avLst/>
          </a:prstGeom>
        </p:spPr>
      </p:pic>
      <p:pic>
        <p:nvPicPr>
          <p:cNvPr id="4" name="Content Placeholder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BCA7BC3-6476-FD32-F6C8-1657309E2A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0538" y="3217863"/>
            <a:ext cx="5820013" cy="26549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5AC6EF-6ADA-0885-166E-8F926411CB60}"/>
              </a:ext>
            </a:extLst>
          </p:cNvPr>
          <p:cNvSpPr txBox="1"/>
          <p:nvPr/>
        </p:nvSpPr>
        <p:spPr>
          <a:xfrm>
            <a:off x="262156" y="2341460"/>
            <a:ext cx="426789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Once you click on “I accept”, it prompts the student to upload the authorized banking details form:</a:t>
            </a:r>
            <a:b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Uploading of banking details to be mandatory for the refund</a:t>
            </a:r>
            <a:endParaRPr lang="en-NA" sz="2000" dirty="0"/>
          </a:p>
        </p:txBody>
      </p:sp>
    </p:spTree>
    <p:extLst>
      <p:ext uri="{BB962C8B-B14F-4D97-AF65-F5344CB8AC3E}">
        <p14:creationId xmlns:p14="http://schemas.microsoft.com/office/powerpoint/2010/main" val="41527589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EA617C-68C8-D29F-9927-D1F5FD69B9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BF7CD-D03F-5EE2-A52E-10689D15C24F}"/>
              </a:ext>
            </a:extLst>
          </p:cNvPr>
          <p:cNvSpPr txBox="1">
            <a:spLocks/>
          </p:cNvSpPr>
          <p:nvPr/>
        </p:nvSpPr>
        <p:spPr>
          <a:xfrm>
            <a:off x="1686307" y="2102691"/>
            <a:ext cx="8841533" cy="4484775"/>
          </a:xfrm>
          <a:prstGeom prst="rect">
            <a:avLst/>
          </a:prstGeom>
        </p:spPr>
        <p:txBody>
          <a:bodyPr>
            <a:noAutofit/>
          </a:bodyPr>
          <a:lstStyle>
            <a:lvl1pPr marL="381133" indent="-381133" algn="l" defTabSz="508178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5789" indent="-317611" algn="l" defTabSz="508178" rtl="0" eaLnBrk="1" latinLnBrk="0" hangingPunct="1">
              <a:spcBef>
                <a:spcPct val="20000"/>
              </a:spcBef>
              <a:buFont typeface="Arial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0445" indent="-254089" algn="l" defTabSz="50817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622" indent="-254089" algn="l" defTabSz="508178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800" indent="-254089" algn="l" defTabSz="508178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4978" indent="-254089" algn="l" defTabSz="508178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03156" indent="-254089" algn="l" defTabSz="508178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1334" indent="-254089" algn="l" defTabSz="508178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9511" indent="-254089" algn="l" defTabSz="508178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515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2D29F4-CE1C-98AD-049A-FE04820FEAE7}"/>
              </a:ext>
            </a:extLst>
          </p:cNvPr>
          <p:cNvSpPr txBox="1">
            <a:spLocks/>
          </p:cNvSpPr>
          <p:nvPr/>
        </p:nvSpPr>
        <p:spPr>
          <a:xfrm>
            <a:off x="1203123" y="1233802"/>
            <a:ext cx="9895512" cy="10228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2000" b="1" u="sng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message generates to state that the banking details form is successfully uploaded</a:t>
            </a:r>
            <a:b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Content Placeholder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D2BF2C5-57CB-411A-5E97-AE29F02ED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725" y="3598566"/>
            <a:ext cx="4718050" cy="12340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9673A5-D99A-62CC-E80E-6D66505C1E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408" y="2563903"/>
            <a:ext cx="4467225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430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Group 264">
            <a:extLst>
              <a:ext uri="{FF2B5EF4-FFF2-40B4-BE49-F238E27FC236}">
                <a16:creationId xmlns:a16="http://schemas.microsoft.com/office/drawing/2014/main" id="{7B207767-5961-416C-B3E4-14039D4D4FE7}"/>
              </a:ext>
            </a:extLst>
          </p:cNvPr>
          <p:cNvGrpSpPr/>
          <p:nvPr/>
        </p:nvGrpSpPr>
        <p:grpSpPr>
          <a:xfrm>
            <a:off x="1889159" y="1617084"/>
            <a:ext cx="8504801" cy="4414321"/>
            <a:chOff x="1841446" y="1794884"/>
            <a:chExt cx="8504801" cy="4414321"/>
          </a:xfrm>
        </p:grpSpPr>
        <p:sp>
          <p:nvSpPr>
            <p:cNvPr id="120" name="TextBox 333">
              <a:extLst>
                <a:ext uri="{FF2B5EF4-FFF2-40B4-BE49-F238E27FC236}">
                  <a16:creationId xmlns:a16="http://schemas.microsoft.com/office/drawing/2014/main" id="{F435229C-F9CC-431F-8CE9-FA5EF15DFE25}"/>
                </a:ext>
              </a:extLst>
            </p:cNvPr>
            <p:cNvSpPr txBox="1"/>
            <p:nvPr/>
          </p:nvSpPr>
          <p:spPr>
            <a:xfrm>
              <a:off x="7762454" y="5072807"/>
              <a:ext cx="18252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PROCESS FOR STUDENTS ON IENABLER</a:t>
              </a:r>
            </a:p>
          </p:txBody>
        </p:sp>
        <p:sp>
          <p:nvSpPr>
            <p:cNvPr id="118" name="TextBox 470">
              <a:extLst>
                <a:ext uri="{FF2B5EF4-FFF2-40B4-BE49-F238E27FC236}">
                  <a16:creationId xmlns:a16="http://schemas.microsoft.com/office/drawing/2014/main" id="{7F22F3BA-8F93-46A1-BDA3-3CD42CA8D487}"/>
                </a:ext>
              </a:extLst>
            </p:cNvPr>
            <p:cNvSpPr txBox="1"/>
            <p:nvPr/>
          </p:nvSpPr>
          <p:spPr>
            <a:xfrm>
              <a:off x="2410203" y="5039895"/>
              <a:ext cx="18252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fontAlgn="b"/>
              <a:r>
                <a:rPr lang="en-US" sz="1600" b="0" i="0" u="none" strike="noStrike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PROBLEM IDENTIFIED</a:t>
              </a:r>
            </a:p>
          </p:txBody>
        </p:sp>
        <p:sp>
          <p:nvSpPr>
            <p:cNvPr id="114" name="TextBox 329">
              <a:extLst>
                <a:ext uri="{FF2B5EF4-FFF2-40B4-BE49-F238E27FC236}">
                  <a16:creationId xmlns:a16="http://schemas.microsoft.com/office/drawing/2014/main" id="{1082C385-8709-42FD-92C1-9A2A9D68A218}"/>
                </a:ext>
              </a:extLst>
            </p:cNvPr>
            <p:cNvSpPr txBox="1"/>
            <p:nvPr/>
          </p:nvSpPr>
          <p:spPr>
            <a:xfrm>
              <a:off x="8180170" y="3417390"/>
              <a:ext cx="1825217" cy="345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"/>
              <a:r>
                <a:rPr lang="en-US" sz="1600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SET UPS ON ITS</a:t>
              </a:r>
              <a:endParaRPr lang="en-US" sz="1600" b="0" i="0" u="none" strike="noStrike" dirty="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TextBox 473">
              <a:extLst>
                <a:ext uri="{FF2B5EF4-FFF2-40B4-BE49-F238E27FC236}">
                  <a16:creationId xmlns:a16="http://schemas.microsoft.com/office/drawing/2014/main" id="{5D4945B1-C3EF-4F12-A857-D0DAD269F177}"/>
                </a:ext>
              </a:extLst>
            </p:cNvPr>
            <p:cNvSpPr txBox="1"/>
            <p:nvPr/>
          </p:nvSpPr>
          <p:spPr>
            <a:xfrm>
              <a:off x="1841446" y="3160151"/>
              <a:ext cx="21789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fontAlgn="b"/>
              <a:r>
                <a:rPr lang="en-US" sz="1600" b="0" i="0" u="none" strike="noStrike" dirty="0">
                  <a:solidFill>
                    <a:schemeClr val="accent2">
                      <a:lumMod val="7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PROBABLE SOLUTION</a:t>
              </a:r>
            </a:p>
          </p:txBody>
        </p:sp>
        <p:sp>
          <p:nvSpPr>
            <p:cNvPr id="108" name="TextBox 476">
              <a:extLst>
                <a:ext uri="{FF2B5EF4-FFF2-40B4-BE49-F238E27FC236}">
                  <a16:creationId xmlns:a16="http://schemas.microsoft.com/office/drawing/2014/main" id="{36DFD815-1C6E-40E1-A050-C2CD3433784E}"/>
                </a:ext>
              </a:extLst>
            </p:cNvPr>
            <p:cNvSpPr txBox="1"/>
            <p:nvPr/>
          </p:nvSpPr>
          <p:spPr>
            <a:xfrm>
              <a:off x="7415076" y="1794884"/>
              <a:ext cx="29311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"/>
              <a:r>
                <a:rPr lang="en-US" sz="1600" b="0" i="0" u="none" strike="noStrike" dirty="0">
                  <a:solidFill>
                    <a:schemeClr val="accent3">
                      <a:lumMod val="7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BUSINESS PROCESS REFINED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01986D1-9753-4155-AA4A-1FC3EBA618BE}"/>
                </a:ext>
              </a:extLst>
            </p:cNvPr>
            <p:cNvSpPr/>
            <p:nvPr/>
          </p:nvSpPr>
          <p:spPr>
            <a:xfrm flipH="1">
              <a:off x="5023746" y="6061884"/>
              <a:ext cx="2144509" cy="147321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60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4B7C35A-9BB9-4AE2-B41B-FC9A83779C66}"/>
                </a:ext>
              </a:extLst>
            </p:cNvPr>
            <p:cNvGrpSpPr/>
            <p:nvPr/>
          </p:nvGrpSpPr>
          <p:grpSpPr>
            <a:xfrm>
              <a:off x="3614730" y="2226676"/>
              <a:ext cx="4962542" cy="3898101"/>
              <a:chOff x="1615505" y="1258317"/>
              <a:chExt cx="5894672" cy="4630291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7A8D1C34-D9E5-4A37-8FE3-A761C25E6DE0}"/>
                  </a:ext>
                </a:extLst>
              </p:cNvPr>
              <p:cNvGrpSpPr/>
              <p:nvPr/>
            </p:nvGrpSpPr>
            <p:grpSpPr>
              <a:xfrm>
                <a:off x="2247694" y="1258317"/>
                <a:ext cx="4630292" cy="4630291"/>
                <a:chOff x="5120454" y="1977204"/>
                <a:chExt cx="3208391" cy="3208391"/>
              </a:xfrm>
            </p:grpSpPr>
            <p:sp>
              <p:nvSpPr>
                <p:cNvPr id="103" name="Donut 169">
                  <a:extLst>
                    <a:ext uri="{FF2B5EF4-FFF2-40B4-BE49-F238E27FC236}">
                      <a16:creationId xmlns:a16="http://schemas.microsoft.com/office/drawing/2014/main" id="{10CF3CEE-34F2-442D-870E-91A120C0C4B3}"/>
                    </a:ext>
                  </a:extLst>
                </p:cNvPr>
                <p:cNvSpPr/>
                <p:nvPr/>
              </p:nvSpPr>
              <p:spPr>
                <a:xfrm>
                  <a:off x="5120454" y="1977204"/>
                  <a:ext cx="3208391" cy="3208391"/>
                </a:xfrm>
                <a:prstGeom prst="donut">
                  <a:avLst>
                    <a:gd name="adj" fmla="val 9278"/>
                  </a:avLst>
                </a:prstGeom>
                <a:gradFill>
                  <a:gsLst>
                    <a:gs pos="55000">
                      <a:schemeClr val="tx1">
                        <a:lumMod val="65000"/>
                        <a:lumOff val="35000"/>
                      </a:schemeClr>
                    </a:gs>
                    <a:gs pos="80000">
                      <a:schemeClr val="bg1">
                        <a:lumMod val="95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4" name="Oval 103">
                  <a:extLst>
                    <a:ext uri="{FF2B5EF4-FFF2-40B4-BE49-F238E27FC236}">
                      <a16:creationId xmlns:a16="http://schemas.microsoft.com/office/drawing/2014/main" id="{0AB82EBA-70BD-4FAC-BC5D-0A2AAC0DF619}"/>
                    </a:ext>
                  </a:extLst>
                </p:cNvPr>
                <p:cNvSpPr/>
                <p:nvPr/>
              </p:nvSpPr>
              <p:spPr>
                <a:xfrm>
                  <a:off x="5353050" y="2209800"/>
                  <a:ext cx="2743200" cy="2743200"/>
                </a:xfrm>
                <a:prstGeom prst="ellipse">
                  <a:avLst/>
                </a:prstGeom>
                <a:solidFill>
                  <a:schemeClr val="bg1"/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FE4C5592-E651-4295-B3E2-8D247FD541C7}"/>
                  </a:ext>
                </a:extLst>
              </p:cNvPr>
              <p:cNvGrpSpPr/>
              <p:nvPr/>
            </p:nvGrpSpPr>
            <p:grpSpPr>
              <a:xfrm>
                <a:off x="1615505" y="1608573"/>
                <a:ext cx="5894672" cy="3929780"/>
                <a:chOff x="1615505" y="1608572"/>
                <a:chExt cx="5894672" cy="3929781"/>
              </a:xfrm>
            </p:grpSpPr>
            <p:graphicFrame>
              <p:nvGraphicFramePr>
                <p:cNvPr id="96" name="Chart 95">
                  <a:extLst>
                    <a:ext uri="{FF2B5EF4-FFF2-40B4-BE49-F238E27FC236}">
                      <a16:creationId xmlns:a16="http://schemas.microsoft.com/office/drawing/2014/main" id="{85C5A2FF-6377-468C-8BD7-6C618A9E8808}"/>
                    </a:ext>
                  </a:extLst>
                </p:cNvPr>
                <p:cNvGraphicFramePr/>
                <p:nvPr/>
              </p:nvGraphicFramePr>
              <p:xfrm>
                <a:off x="1615505" y="1608572"/>
                <a:ext cx="5894672" cy="3929781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2"/>
                </a:graphicData>
              </a:graphic>
            </p:graphicFrame>
            <p:grpSp>
              <p:nvGrpSpPr>
                <p:cNvPr id="97" name="Group 96">
                  <a:extLst>
                    <a:ext uri="{FF2B5EF4-FFF2-40B4-BE49-F238E27FC236}">
                      <a16:creationId xmlns:a16="http://schemas.microsoft.com/office/drawing/2014/main" id="{1312AAB1-0842-4384-9E5C-071B9CE325A1}"/>
                    </a:ext>
                  </a:extLst>
                </p:cNvPr>
                <p:cNvGrpSpPr/>
                <p:nvPr/>
              </p:nvGrpSpPr>
              <p:grpSpPr>
                <a:xfrm>
                  <a:off x="3002834" y="1978193"/>
                  <a:ext cx="3120392" cy="2530164"/>
                  <a:chOff x="3002834" y="1978193"/>
                  <a:chExt cx="3120392" cy="2530164"/>
                </a:xfrm>
              </p:grpSpPr>
              <p:sp>
                <p:nvSpPr>
                  <p:cNvPr id="98" name="TextBox 210">
                    <a:extLst>
                      <a:ext uri="{FF2B5EF4-FFF2-40B4-BE49-F238E27FC236}">
                        <a16:creationId xmlns:a16="http://schemas.microsoft.com/office/drawing/2014/main" id="{954E4024-71C8-4CE5-AAB7-5619F23F0C9F}"/>
                      </a:ext>
                    </a:extLst>
                  </p:cNvPr>
                  <p:cNvSpPr txBox="1"/>
                  <p:nvPr/>
                </p:nvSpPr>
                <p:spPr>
                  <a:xfrm>
                    <a:off x="3017102" y="4097474"/>
                    <a:ext cx="544416" cy="41088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rPr>
                      <a:t>01</a:t>
                    </a:r>
                  </a:p>
                </p:txBody>
              </p:sp>
              <p:sp>
                <p:nvSpPr>
                  <p:cNvPr id="99" name="TextBox 211">
                    <a:extLst>
                      <a:ext uri="{FF2B5EF4-FFF2-40B4-BE49-F238E27FC236}">
                        <a16:creationId xmlns:a16="http://schemas.microsoft.com/office/drawing/2014/main" id="{30DCEC5E-0B47-4CC8-8091-6BD78DA6966F}"/>
                      </a:ext>
                    </a:extLst>
                  </p:cNvPr>
                  <p:cNvSpPr txBox="1"/>
                  <p:nvPr/>
                </p:nvSpPr>
                <p:spPr>
                  <a:xfrm>
                    <a:off x="3002834" y="2697216"/>
                    <a:ext cx="544416" cy="41088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rPr>
                      <a:t>02</a:t>
                    </a:r>
                  </a:p>
                </p:txBody>
              </p:sp>
              <p:sp>
                <p:nvSpPr>
                  <p:cNvPr id="100" name="TextBox 212">
                    <a:extLst>
                      <a:ext uri="{FF2B5EF4-FFF2-40B4-BE49-F238E27FC236}">
                        <a16:creationId xmlns:a16="http://schemas.microsoft.com/office/drawing/2014/main" id="{0F00CA25-26E1-44B8-9453-DADEAE214528}"/>
                      </a:ext>
                    </a:extLst>
                  </p:cNvPr>
                  <p:cNvSpPr txBox="1"/>
                  <p:nvPr/>
                </p:nvSpPr>
                <p:spPr>
                  <a:xfrm>
                    <a:off x="4266128" y="1978193"/>
                    <a:ext cx="544416" cy="41088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rPr>
                      <a:t>03</a:t>
                    </a:r>
                  </a:p>
                </p:txBody>
              </p:sp>
              <p:sp>
                <p:nvSpPr>
                  <p:cNvPr id="101" name="TextBox 213">
                    <a:extLst>
                      <a:ext uri="{FF2B5EF4-FFF2-40B4-BE49-F238E27FC236}">
                        <a16:creationId xmlns:a16="http://schemas.microsoft.com/office/drawing/2014/main" id="{A79735F5-6AAA-4707-BB60-D9EDBFEB7E67}"/>
                      </a:ext>
                    </a:extLst>
                  </p:cNvPr>
                  <p:cNvSpPr txBox="1"/>
                  <p:nvPr/>
                </p:nvSpPr>
                <p:spPr>
                  <a:xfrm>
                    <a:off x="5509482" y="2697216"/>
                    <a:ext cx="544416" cy="41088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rPr>
                      <a:t>04</a:t>
                    </a:r>
                  </a:p>
                </p:txBody>
              </p:sp>
              <p:sp>
                <p:nvSpPr>
                  <p:cNvPr id="102" name="TextBox 214">
                    <a:extLst>
                      <a:ext uri="{FF2B5EF4-FFF2-40B4-BE49-F238E27FC236}">
                        <a16:creationId xmlns:a16="http://schemas.microsoft.com/office/drawing/2014/main" id="{0D1BF9E2-A92B-4BD2-8386-8D26F559FA62}"/>
                      </a:ext>
                    </a:extLst>
                  </p:cNvPr>
                  <p:cNvSpPr txBox="1"/>
                  <p:nvPr/>
                </p:nvSpPr>
                <p:spPr>
                  <a:xfrm>
                    <a:off x="5578810" y="4097474"/>
                    <a:ext cx="544416" cy="41088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rPr>
                      <a:t>05</a:t>
                    </a:r>
                  </a:p>
                </p:txBody>
              </p:sp>
            </p:grp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9C4AF363-27A3-4623-91A9-69E36353271D}"/>
                  </a:ext>
                </a:extLst>
              </p:cNvPr>
              <p:cNvGrpSpPr/>
              <p:nvPr/>
            </p:nvGrpSpPr>
            <p:grpSpPr>
              <a:xfrm>
                <a:off x="3465878" y="2476501"/>
                <a:ext cx="2425048" cy="2193924"/>
                <a:chOff x="3465878" y="2476500"/>
                <a:chExt cx="2425048" cy="2193924"/>
              </a:xfrm>
            </p:grpSpPr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ACC6CE07-1D7A-4ECF-9761-23694106C3B1}"/>
                    </a:ext>
                  </a:extLst>
                </p:cNvPr>
                <p:cNvGrpSpPr/>
                <p:nvPr/>
              </p:nvGrpSpPr>
              <p:grpSpPr>
                <a:xfrm>
                  <a:off x="3465878" y="2476500"/>
                  <a:ext cx="2193924" cy="2193924"/>
                  <a:chOff x="3313478" y="2324100"/>
                  <a:chExt cx="2498724" cy="2498724"/>
                </a:xfrm>
              </p:grpSpPr>
              <p:sp>
                <p:nvSpPr>
                  <p:cNvPr id="24" name="Oval 23">
                    <a:extLst>
                      <a:ext uri="{FF2B5EF4-FFF2-40B4-BE49-F238E27FC236}">
                        <a16:creationId xmlns:a16="http://schemas.microsoft.com/office/drawing/2014/main" id="{3265546A-8186-4F52-81B5-6873F3CAAA2B}"/>
                      </a:ext>
                    </a:extLst>
                  </p:cNvPr>
                  <p:cNvSpPr/>
                  <p:nvPr/>
                </p:nvSpPr>
                <p:spPr>
                  <a:xfrm>
                    <a:off x="3313478" y="2324100"/>
                    <a:ext cx="2498724" cy="2498724"/>
                  </a:xfrm>
                  <a:prstGeom prst="ellipse">
                    <a:avLst/>
                  </a:prstGeom>
                  <a:gradFill flip="none" rotWithShape="1">
                    <a:gsLst>
                      <a:gs pos="24000">
                        <a:schemeClr val="bg1">
                          <a:lumMod val="75000"/>
                        </a:schemeClr>
                      </a:gs>
                      <a:gs pos="88000">
                        <a:schemeClr val="tx1">
                          <a:lumMod val="65000"/>
                          <a:lumOff val="35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15875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25" name="Group 24">
                    <a:extLst>
                      <a:ext uri="{FF2B5EF4-FFF2-40B4-BE49-F238E27FC236}">
                        <a16:creationId xmlns:a16="http://schemas.microsoft.com/office/drawing/2014/main" id="{925EAE41-C09A-4102-B8CD-CE2064CB1F07}"/>
                      </a:ext>
                    </a:extLst>
                  </p:cNvPr>
                  <p:cNvGrpSpPr/>
                  <p:nvPr/>
                </p:nvGrpSpPr>
                <p:grpSpPr>
                  <a:xfrm>
                    <a:off x="3442052" y="2430779"/>
                    <a:ext cx="2241579" cy="1869716"/>
                    <a:chOff x="3309305" y="2316887"/>
                    <a:chExt cx="2514665" cy="2097502"/>
                  </a:xfrm>
                </p:grpSpPr>
                <p:grpSp>
                  <p:nvGrpSpPr>
                    <p:cNvPr id="26" name="Group 25">
                      <a:extLst>
                        <a:ext uri="{FF2B5EF4-FFF2-40B4-BE49-F238E27FC236}">
                          <a16:creationId xmlns:a16="http://schemas.microsoft.com/office/drawing/2014/main" id="{B55B95E7-DE9A-4418-B1AC-B917D45C91F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309305" y="2316887"/>
                      <a:ext cx="2514665" cy="2097502"/>
                      <a:chOff x="4549143" y="2329587"/>
                      <a:chExt cx="2514665" cy="2097502"/>
                    </a:xfrm>
                  </p:grpSpPr>
                  <p:sp>
                    <p:nvSpPr>
                      <p:cNvPr id="40" name="Rectangle 39">
                        <a:extLst>
                          <a:ext uri="{FF2B5EF4-FFF2-40B4-BE49-F238E27FC236}">
                            <a16:creationId xmlns:a16="http://schemas.microsoft.com/office/drawing/2014/main" id="{E39E2A2A-2AEB-4632-8841-9A7129AD103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 rot="720000">
                        <a:off x="6031824" y="2356728"/>
                        <a:ext cx="26040" cy="21808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0">
                        <a:noFill/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1" name="Freeform 7">
                        <a:extLst>
                          <a:ext uri="{FF2B5EF4-FFF2-40B4-BE49-F238E27FC236}">
                            <a16:creationId xmlns:a16="http://schemas.microsoft.com/office/drawing/2014/main" id="{F3D969FC-7B37-4A9D-A001-49A8EF673D63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720000">
                        <a:off x="5050627" y="2566600"/>
                        <a:ext cx="180109" cy="164919"/>
                      </a:xfrm>
                      <a:custGeom>
                        <a:avLst/>
                        <a:gdLst>
                          <a:gd name="T0" fmla="*/ 33 w 331"/>
                          <a:gd name="T1" fmla="*/ 0 h 304"/>
                          <a:gd name="T2" fmla="*/ 331 w 331"/>
                          <a:gd name="T3" fmla="*/ 269 h 304"/>
                          <a:gd name="T4" fmla="*/ 299 w 331"/>
                          <a:gd name="T5" fmla="*/ 304 h 304"/>
                          <a:gd name="T6" fmla="*/ 0 w 331"/>
                          <a:gd name="T7" fmla="*/ 36 h 304"/>
                          <a:gd name="T8" fmla="*/ 33 w 331"/>
                          <a:gd name="T9" fmla="*/ 0 h 30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331" h="304">
                            <a:moveTo>
                              <a:pt x="33" y="0"/>
                            </a:moveTo>
                            <a:lnTo>
                              <a:pt x="331" y="269"/>
                            </a:lnTo>
                            <a:lnTo>
                              <a:pt x="299" y="304"/>
                            </a:lnTo>
                            <a:lnTo>
                              <a:pt x="0" y="36"/>
                            </a:lnTo>
                            <a:lnTo>
                              <a:pt x="33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noFill/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2" name="Freeform 8">
                        <a:extLst>
                          <a:ext uri="{FF2B5EF4-FFF2-40B4-BE49-F238E27FC236}">
                            <a16:creationId xmlns:a16="http://schemas.microsoft.com/office/drawing/2014/main" id="{6ED494DC-1C21-4265-8435-98119D9DE80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720000">
                        <a:off x="4708247" y="2952713"/>
                        <a:ext cx="215914" cy="92225"/>
                      </a:xfrm>
                      <a:custGeom>
                        <a:avLst/>
                        <a:gdLst>
                          <a:gd name="T0" fmla="*/ 14 w 397"/>
                          <a:gd name="T1" fmla="*/ 0 h 171"/>
                          <a:gd name="T2" fmla="*/ 397 w 397"/>
                          <a:gd name="T3" fmla="*/ 124 h 171"/>
                          <a:gd name="T4" fmla="*/ 382 w 397"/>
                          <a:gd name="T5" fmla="*/ 171 h 171"/>
                          <a:gd name="T6" fmla="*/ 0 w 397"/>
                          <a:gd name="T7" fmla="*/ 45 h 171"/>
                          <a:gd name="T8" fmla="*/ 14 w 397"/>
                          <a:gd name="T9" fmla="*/ 0 h 17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397" h="171">
                            <a:moveTo>
                              <a:pt x="14" y="0"/>
                            </a:moveTo>
                            <a:lnTo>
                              <a:pt x="397" y="124"/>
                            </a:lnTo>
                            <a:lnTo>
                              <a:pt x="382" y="171"/>
                            </a:lnTo>
                            <a:lnTo>
                              <a:pt x="0" y="45"/>
                            </a:lnTo>
                            <a:lnTo>
                              <a:pt x="14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noFill/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3" name="Freeform 9">
                        <a:extLst>
                          <a:ext uri="{FF2B5EF4-FFF2-40B4-BE49-F238E27FC236}">
                            <a16:creationId xmlns:a16="http://schemas.microsoft.com/office/drawing/2014/main" id="{775492EB-9D61-466F-B945-D09DA452E0F2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720000">
                        <a:off x="6404669" y="2537173"/>
                        <a:ext cx="112840" cy="209404"/>
                      </a:xfrm>
                      <a:custGeom>
                        <a:avLst/>
                        <a:gdLst>
                          <a:gd name="T0" fmla="*/ 163 w 207"/>
                          <a:gd name="T1" fmla="*/ 0 h 387"/>
                          <a:gd name="T2" fmla="*/ 207 w 207"/>
                          <a:gd name="T3" fmla="*/ 20 h 387"/>
                          <a:gd name="T4" fmla="*/ 43 w 207"/>
                          <a:gd name="T5" fmla="*/ 387 h 387"/>
                          <a:gd name="T6" fmla="*/ 0 w 207"/>
                          <a:gd name="T7" fmla="*/ 368 h 387"/>
                          <a:gd name="T8" fmla="*/ 163 w 207"/>
                          <a:gd name="T9" fmla="*/ 0 h 38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207" h="387">
                            <a:moveTo>
                              <a:pt x="163" y="0"/>
                            </a:moveTo>
                            <a:lnTo>
                              <a:pt x="207" y="20"/>
                            </a:lnTo>
                            <a:lnTo>
                              <a:pt x="43" y="387"/>
                            </a:lnTo>
                            <a:lnTo>
                              <a:pt x="0" y="368"/>
                            </a:lnTo>
                            <a:lnTo>
                              <a:pt x="163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noFill/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4" name="Freeform 10">
                        <a:extLst>
                          <a:ext uri="{FF2B5EF4-FFF2-40B4-BE49-F238E27FC236}">
                            <a16:creationId xmlns:a16="http://schemas.microsoft.com/office/drawing/2014/main" id="{A7D2A51B-F633-414C-A46F-8171BD6F0948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720000">
                        <a:off x="5935326" y="2339176"/>
                        <a:ext cx="39060" cy="160579"/>
                      </a:xfrm>
                      <a:custGeom>
                        <a:avLst/>
                        <a:gdLst>
                          <a:gd name="T0" fmla="*/ 48 w 73"/>
                          <a:gd name="T1" fmla="*/ 0 h 296"/>
                          <a:gd name="T2" fmla="*/ 73 w 73"/>
                          <a:gd name="T3" fmla="*/ 293 h 296"/>
                          <a:gd name="T4" fmla="*/ 25 w 73"/>
                          <a:gd name="T5" fmla="*/ 296 h 296"/>
                          <a:gd name="T6" fmla="*/ 0 w 73"/>
                          <a:gd name="T7" fmla="*/ 5 h 296"/>
                          <a:gd name="T8" fmla="*/ 48 w 73"/>
                          <a:gd name="T9" fmla="*/ 0 h 29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73" h="296">
                            <a:moveTo>
                              <a:pt x="48" y="0"/>
                            </a:moveTo>
                            <a:lnTo>
                              <a:pt x="73" y="293"/>
                            </a:lnTo>
                            <a:lnTo>
                              <a:pt x="25" y="296"/>
                            </a:lnTo>
                            <a:lnTo>
                              <a:pt x="0" y="5"/>
                            </a:lnTo>
                            <a:lnTo>
                              <a:pt x="48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noFill/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5" name="Freeform 11">
                        <a:extLst>
                          <a:ext uri="{FF2B5EF4-FFF2-40B4-BE49-F238E27FC236}">
                            <a16:creationId xmlns:a16="http://schemas.microsoft.com/office/drawing/2014/main" id="{8A6C1EF9-353D-4B8C-9339-10AF89AE39A0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720000">
                        <a:off x="5832005" y="2329587"/>
                        <a:ext cx="50995" cy="161664"/>
                      </a:xfrm>
                      <a:custGeom>
                        <a:avLst/>
                        <a:gdLst>
                          <a:gd name="T0" fmla="*/ 48 w 96"/>
                          <a:gd name="T1" fmla="*/ 0 h 298"/>
                          <a:gd name="T2" fmla="*/ 96 w 96"/>
                          <a:gd name="T3" fmla="*/ 289 h 298"/>
                          <a:gd name="T4" fmla="*/ 48 w 96"/>
                          <a:gd name="T5" fmla="*/ 298 h 298"/>
                          <a:gd name="T6" fmla="*/ 0 w 96"/>
                          <a:gd name="T7" fmla="*/ 8 h 298"/>
                          <a:gd name="T8" fmla="*/ 48 w 96"/>
                          <a:gd name="T9" fmla="*/ 0 h 29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96" h="298">
                            <a:moveTo>
                              <a:pt x="48" y="0"/>
                            </a:moveTo>
                            <a:lnTo>
                              <a:pt x="96" y="289"/>
                            </a:lnTo>
                            <a:lnTo>
                              <a:pt x="48" y="298"/>
                            </a:lnTo>
                            <a:lnTo>
                              <a:pt x="0" y="8"/>
                            </a:lnTo>
                            <a:lnTo>
                              <a:pt x="48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noFill/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6" name="Freeform 12">
                        <a:extLst>
                          <a:ext uri="{FF2B5EF4-FFF2-40B4-BE49-F238E27FC236}">
                            <a16:creationId xmlns:a16="http://schemas.microsoft.com/office/drawing/2014/main" id="{8461361C-E682-46A5-B18C-8C7D8CFBAA67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720000">
                        <a:off x="5727815" y="2329900"/>
                        <a:ext cx="64015" cy="161664"/>
                      </a:xfrm>
                      <a:custGeom>
                        <a:avLst/>
                        <a:gdLst>
                          <a:gd name="T0" fmla="*/ 46 w 118"/>
                          <a:gd name="T1" fmla="*/ 0 h 297"/>
                          <a:gd name="T2" fmla="*/ 118 w 118"/>
                          <a:gd name="T3" fmla="*/ 284 h 297"/>
                          <a:gd name="T4" fmla="*/ 72 w 118"/>
                          <a:gd name="T5" fmla="*/ 297 h 297"/>
                          <a:gd name="T6" fmla="*/ 0 w 118"/>
                          <a:gd name="T7" fmla="*/ 12 h 297"/>
                          <a:gd name="T8" fmla="*/ 46 w 118"/>
                          <a:gd name="T9" fmla="*/ 0 h 29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18" h="297">
                            <a:moveTo>
                              <a:pt x="46" y="0"/>
                            </a:moveTo>
                            <a:lnTo>
                              <a:pt x="118" y="284"/>
                            </a:lnTo>
                            <a:lnTo>
                              <a:pt x="72" y="297"/>
                            </a:lnTo>
                            <a:lnTo>
                              <a:pt x="0" y="12"/>
                            </a:lnTo>
                            <a:lnTo>
                              <a:pt x="46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noFill/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7" name="Freeform 13">
                        <a:extLst>
                          <a:ext uri="{FF2B5EF4-FFF2-40B4-BE49-F238E27FC236}">
                            <a16:creationId xmlns:a16="http://schemas.microsoft.com/office/drawing/2014/main" id="{6CAF4EB3-76DF-4232-AE99-399D60D331BB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720000">
                        <a:off x="5624282" y="2339190"/>
                        <a:ext cx="77035" cy="158409"/>
                      </a:xfrm>
                      <a:custGeom>
                        <a:avLst/>
                        <a:gdLst>
                          <a:gd name="T0" fmla="*/ 46 w 142"/>
                          <a:gd name="T1" fmla="*/ 0 h 293"/>
                          <a:gd name="T2" fmla="*/ 142 w 142"/>
                          <a:gd name="T3" fmla="*/ 277 h 293"/>
                          <a:gd name="T4" fmla="*/ 95 w 142"/>
                          <a:gd name="T5" fmla="*/ 293 h 293"/>
                          <a:gd name="T6" fmla="*/ 0 w 142"/>
                          <a:gd name="T7" fmla="*/ 16 h 293"/>
                          <a:gd name="T8" fmla="*/ 46 w 142"/>
                          <a:gd name="T9" fmla="*/ 0 h 29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42" h="293">
                            <a:moveTo>
                              <a:pt x="46" y="0"/>
                            </a:moveTo>
                            <a:lnTo>
                              <a:pt x="142" y="277"/>
                            </a:lnTo>
                            <a:lnTo>
                              <a:pt x="95" y="293"/>
                            </a:lnTo>
                            <a:lnTo>
                              <a:pt x="0" y="16"/>
                            </a:lnTo>
                            <a:lnTo>
                              <a:pt x="46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noFill/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8" name="Freeform 14">
                        <a:extLst>
                          <a:ext uri="{FF2B5EF4-FFF2-40B4-BE49-F238E27FC236}">
                            <a16:creationId xmlns:a16="http://schemas.microsoft.com/office/drawing/2014/main" id="{71AC307F-6C12-4665-86C5-B54F54BA57CE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720000">
                        <a:off x="5421965" y="2381625"/>
                        <a:ext cx="98735" cy="152984"/>
                      </a:xfrm>
                      <a:custGeom>
                        <a:avLst/>
                        <a:gdLst>
                          <a:gd name="T0" fmla="*/ 42 w 181"/>
                          <a:gd name="T1" fmla="*/ 0 h 281"/>
                          <a:gd name="T2" fmla="*/ 181 w 181"/>
                          <a:gd name="T3" fmla="*/ 257 h 281"/>
                          <a:gd name="T4" fmla="*/ 139 w 181"/>
                          <a:gd name="T5" fmla="*/ 281 h 281"/>
                          <a:gd name="T6" fmla="*/ 0 w 181"/>
                          <a:gd name="T7" fmla="*/ 22 h 281"/>
                          <a:gd name="T8" fmla="*/ 42 w 181"/>
                          <a:gd name="T9" fmla="*/ 0 h 28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81" h="281">
                            <a:moveTo>
                              <a:pt x="42" y="0"/>
                            </a:moveTo>
                            <a:lnTo>
                              <a:pt x="181" y="257"/>
                            </a:lnTo>
                            <a:lnTo>
                              <a:pt x="139" y="281"/>
                            </a:lnTo>
                            <a:lnTo>
                              <a:pt x="0" y="22"/>
                            </a:lnTo>
                            <a:lnTo>
                              <a:pt x="42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noFill/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9" name="Freeform 15">
                        <a:extLst>
                          <a:ext uri="{FF2B5EF4-FFF2-40B4-BE49-F238E27FC236}">
                            <a16:creationId xmlns:a16="http://schemas.microsoft.com/office/drawing/2014/main" id="{B53DC175-C46F-40A2-89D3-B85B575CEB84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720000">
                        <a:off x="5325405" y="2416430"/>
                        <a:ext cx="108500" cy="147559"/>
                      </a:xfrm>
                      <a:custGeom>
                        <a:avLst/>
                        <a:gdLst>
                          <a:gd name="T0" fmla="*/ 40 w 200"/>
                          <a:gd name="T1" fmla="*/ 0 h 271"/>
                          <a:gd name="T2" fmla="*/ 200 w 200"/>
                          <a:gd name="T3" fmla="*/ 245 h 271"/>
                          <a:gd name="T4" fmla="*/ 161 w 200"/>
                          <a:gd name="T5" fmla="*/ 271 h 271"/>
                          <a:gd name="T6" fmla="*/ 0 w 200"/>
                          <a:gd name="T7" fmla="*/ 26 h 271"/>
                          <a:gd name="T8" fmla="*/ 40 w 200"/>
                          <a:gd name="T9" fmla="*/ 0 h 27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200" h="271">
                            <a:moveTo>
                              <a:pt x="40" y="0"/>
                            </a:moveTo>
                            <a:lnTo>
                              <a:pt x="200" y="245"/>
                            </a:lnTo>
                            <a:lnTo>
                              <a:pt x="161" y="271"/>
                            </a:lnTo>
                            <a:lnTo>
                              <a:pt x="0" y="26"/>
                            </a:lnTo>
                            <a:lnTo>
                              <a:pt x="40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noFill/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0" name="Freeform 16">
                        <a:extLst>
                          <a:ext uri="{FF2B5EF4-FFF2-40B4-BE49-F238E27FC236}">
                            <a16:creationId xmlns:a16="http://schemas.microsoft.com/office/drawing/2014/main" id="{A37098AB-9890-460A-9384-ED4BB115AE49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720000">
                        <a:off x="5230787" y="2458291"/>
                        <a:ext cx="118265" cy="141049"/>
                      </a:xfrm>
                      <a:custGeom>
                        <a:avLst/>
                        <a:gdLst>
                          <a:gd name="T0" fmla="*/ 38 w 220"/>
                          <a:gd name="T1" fmla="*/ 0 h 260"/>
                          <a:gd name="T2" fmla="*/ 220 w 220"/>
                          <a:gd name="T3" fmla="*/ 230 h 260"/>
                          <a:gd name="T4" fmla="*/ 182 w 220"/>
                          <a:gd name="T5" fmla="*/ 260 h 260"/>
                          <a:gd name="T6" fmla="*/ 0 w 220"/>
                          <a:gd name="T7" fmla="*/ 29 h 260"/>
                          <a:gd name="T8" fmla="*/ 38 w 220"/>
                          <a:gd name="T9" fmla="*/ 0 h 26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220" h="260">
                            <a:moveTo>
                              <a:pt x="38" y="0"/>
                            </a:moveTo>
                            <a:lnTo>
                              <a:pt x="220" y="230"/>
                            </a:lnTo>
                            <a:lnTo>
                              <a:pt x="182" y="260"/>
                            </a:lnTo>
                            <a:lnTo>
                              <a:pt x="0" y="29"/>
                            </a:lnTo>
                            <a:lnTo>
                              <a:pt x="38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noFill/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1" name="Freeform 17">
                        <a:extLst>
                          <a:ext uri="{FF2B5EF4-FFF2-40B4-BE49-F238E27FC236}">
                            <a16:creationId xmlns:a16="http://schemas.microsoft.com/office/drawing/2014/main" id="{FF2B5500-F5A2-447B-9024-ED22C78977E8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720000">
                        <a:off x="5139898" y="2508710"/>
                        <a:ext cx="128030" cy="134539"/>
                      </a:xfrm>
                      <a:custGeom>
                        <a:avLst/>
                        <a:gdLst>
                          <a:gd name="T0" fmla="*/ 35 w 235"/>
                          <a:gd name="T1" fmla="*/ 0 h 248"/>
                          <a:gd name="T2" fmla="*/ 235 w 235"/>
                          <a:gd name="T3" fmla="*/ 216 h 248"/>
                          <a:gd name="T4" fmla="*/ 200 w 235"/>
                          <a:gd name="T5" fmla="*/ 248 h 248"/>
                          <a:gd name="T6" fmla="*/ 0 w 235"/>
                          <a:gd name="T7" fmla="*/ 33 h 248"/>
                          <a:gd name="T8" fmla="*/ 35 w 235"/>
                          <a:gd name="T9" fmla="*/ 0 h 24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235" h="248">
                            <a:moveTo>
                              <a:pt x="35" y="0"/>
                            </a:moveTo>
                            <a:lnTo>
                              <a:pt x="235" y="216"/>
                            </a:lnTo>
                            <a:lnTo>
                              <a:pt x="200" y="248"/>
                            </a:lnTo>
                            <a:lnTo>
                              <a:pt x="0" y="33"/>
                            </a:lnTo>
                            <a:lnTo>
                              <a:pt x="35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noFill/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2" name="Freeform 18">
                        <a:extLst>
                          <a:ext uri="{FF2B5EF4-FFF2-40B4-BE49-F238E27FC236}">
                            <a16:creationId xmlns:a16="http://schemas.microsoft.com/office/drawing/2014/main" id="{6968A22B-5092-49A1-BA69-99191EC2DED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720000">
                        <a:off x="4974121" y="2630071"/>
                        <a:ext cx="142134" cy="117180"/>
                      </a:xfrm>
                      <a:custGeom>
                        <a:avLst/>
                        <a:gdLst>
                          <a:gd name="T0" fmla="*/ 30 w 262"/>
                          <a:gd name="T1" fmla="*/ 0 h 217"/>
                          <a:gd name="T2" fmla="*/ 262 w 262"/>
                          <a:gd name="T3" fmla="*/ 179 h 217"/>
                          <a:gd name="T4" fmla="*/ 232 w 262"/>
                          <a:gd name="T5" fmla="*/ 217 h 217"/>
                          <a:gd name="T6" fmla="*/ 0 w 262"/>
                          <a:gd name="T7" fmla="*/ 38 h 217"/>
                          <a:gd name="T8" fmla="*/ 30 w 262"/>
                          <a:gd name="T9" fmla="*/ 0 h 2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262" h="217">
                            <a:moveTo>
                              <a:pt x="30" y="0"/>
                            </a:moveTo>
                            <a:lnTo>
                              <a:pt x="262" y="179"/>
                            </a:lnTo>
                            <a:lnTo>
                              <a:pt x="232" y="217"/>
                            </a:lnTo>
                            <a:lnTo>
                              <a:pt x="0" y="38"/>
                            </a:lnTo>
                            <a:lnTo>
                              <a:pt x="30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noFill/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3" name="Freeform 19">
                        <a:extLst>
                          <a:ext uri="{FF2B5EF4-FFF2-40B4-BE49-F238E27FC236}">
                            <a16:creationId xmlns:a16="http://schemas.microsoft.com/office/drawing/2014/main" id="{B13EB943-6CDE-4F32-AC60-554ED9866DCC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720000">
                        <a:off x="4899212" y="2700155"/>
                        <a:ext cx="148644" cy="108500"/>
                      </a:xfrm>
                      <a:custGeom>
                        <a:avLst/>
                        <a:gdLst>
                          <a:gd name="T0" fmla="*/ 27 w 273"/>
                          <a:gd name="T1" fmla="*/ 0 h 200"/>
                          <a:gd name="T2" fmla="*/ 273 w 273"/>
                          <a:gd name="T3" fmla="*/ 161 h 200"/>
                          <a:gd name="T4" fmla="*/ 247 w 273"/>
                          <a:gd name="T5" fmla="*/ 200 h 200"/>
                          <a:gd name="T6" fmla="*/ 0 w 273"/>
                          <a:gd name="T7" fmla="*/ 41 h 200"/>
                          <a:gd name="T8" fmla="*/ 27 w 273"/>
                          <a:gd name="T9" fmla="*/ 0 h 2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273" h="200">
                            <a:moveTo>
                              <a:pt x="27" y="0"/>
                            </a:moveTo>
                            <a:lnTo>
                              <a:pt x="273" y="161"/>
                            </a:lnTo>
                            <a:lnTo>
                              <a:pt x="247" y="200"/>
                            </a:lnTo>
                            <a:lnTo>
                              <a:pt x="0" y="41"/>
                            </a:lnTo>
                            <a:lnTo>
                              <a:pt x="27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noFill/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4" name="Freeform 20">
                        <a:extLst>
                          <a:ext uri="{FF2B5EF4-FFF2-40B4-BE49-F238E27FC236}">
                            <a16:creationId xmlns:a16="http://schemas.microsoft.com/office/drawing/2014/main" id="{EA2BB2A1-E7EB-436E-A93B-1B8D5AFAF56B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720000">
                        <a:off x="4830740" y="2776910"/>
                        <a:ext cx="152984" cy="98735"/>
                      </a:xfrm>
                      <a:custGeom>
                        <a:avLst/>
                        <a:gdLst>
                          <a:gd name="T0" fmla="*/ 22 w 281"/>
                          <a:gd name="T1" fmla="*/ 0 h 181"/>
                          <a:gd name="T2" fmla="*/ 281 w 281"/>
                          <a:gd name="T3" fmla="*/ 139 h 181"/>
                          <a:gd name="T4" fmla="*/ 259 w 281"/>
                          <a:gd name="T5" fmla="*/ 181 h 181"/>
                          <a:gd name="T6" fmla="*/ 0 w 281"/>
                          <a:gd name="T7" fmla="*/ 42 h 181"/>
                          <a:gd name="T8" fmla="*/ 22 w 281"/>
                          <a:gd name="T9" fmla="*/ 0 h 18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281" h="181">
                            <a:moveTo>
                              <a:pt x="22" y="0"/>
                            </a:moveTo>
                            <a:lnTo>
                              <a:pt x="281" y="139"/>
                            </a:lnTo>
                            <a:lnTo>
                              <a:pt x="259" y="181"/>
                            </a:lnTo>
                            <a:lnTo>
                              <a:pt x="0" y="42"/>
                            </a:lnTo>
                            <a:lnTo>
                              <a:pt x="22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noFill/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5" name="Freeform 21">
                        <a:extLst>
                          <a:ext uri="{FF2B5EF4-FFF2-40B4-BE49-F238E27FC236}">
                            <a16:creationId xmlns:a16="http://schemas.microsoft.com/office/drawing/2014/main" id="{5AF9F104-A847-4CE0-AAA9-C10447CF6A20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720000">
                        <a:off x="4769021" y="2859513"/>
                        <a:ext cx="157324" cy="86800"/>
                      </a:xfrm>
                      <a:custGeom>
                        <a:avLst/>
                        <a:gdLst>
                          <a:gd name="T0" fmla="*/ 18 w 288"/>
                          <a:gd name="T1" fmla="*/ 0 h 160"/>
                          <a:gd name="T2" fmla="*/ 288 w 288"/>
                          <a:gd name="T3" fmla="*/ 116 h 160"/>
                          <a:gd name="T4" fmla="*/ 269 w 288"/>
                          <a:gd name="T5" fmla="*/ 160 h 160"/>
                          <a:gd name="T6" fmla="*/ 0 w 288"/>
                          <a:gd name="T7" fmla="*/ 43 h 160"/>
                          <a:gd name="T8" fmla="*/ 18 w 288"/>
                          <a:gd name="T9" fmla="*/ 0 h 16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288" h="160">
                            <a:moveTo>
                              <a:pt x="18" y="0"/>
                            </a:moveTo>
                            <a:lnTo>
                              <a:pt x="288" y="116"/>
                            </a:lnTo>
                            <a:lnTo>
                              <a:pt x="269" y="160"/>
                            </a:lnTo>
                            <a:lnTo>
                              <a:pt x="0" y="43"/>
                            </a:lnTo>
                            <a:lnTo>
                              <a:pt x="18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noFill/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6" name="Freeform 22">
                        <a:extLst>
                          <a:ext uri="{FF2B5EF4-FFF2-40B4-BE49-F238E27FC236}">
                            <a16:creationId xmlns:a16="http://schemas.microsoft.com/office/drawing/2014/main" id="{EC191521-A18E-47F8-B874-CA0E88123278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720000">
                        <a:off x="4667919" y="3038771"/>
                        <a:ext cx="159494" cy="64015"/>
                      </a:xfrm>
                      <a:custGeom>
                        <a:avLst/>
                        <a:gdLst>
                          <a:gd name="T0" fmla="*/ 12 w 296"/>
                          <a:gd name="T1" fmla="*/ 0 h 118"/>
                          <a:gd name="T2" fmla="*/ 296 w 296"/>
                          <a:gd name="T3" fmla="*/ 72 h 118"/>
                          <a:gd name="T4" fmla="*/ 285 w 296"/>
                          <a:gd name="T5" fmla="*/ 118 h 118"/>
                          <a:gd name="T6" fmla="*/ 0 w 296"/>
                          <a:gd name="T7" fmla="*/ 48 h 118"/>
                          <a:gd name="T8" fmla="*/ 12 w 296"/>
                          <a:gd name="T9" fmla="*/ 0 h 11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296" h="118">
                            <a:moveTo>
                              <a:pt x="12" y="0"/>
                            </a:moveTo>
                            <a:lnTo>
                              <a:pt x="296" y="72"/>
                            </a:lnTo>
                            <a:lnTo>
                              <a:pt x="285" y="118"/>
                            </a:lnTo>
                            <a:lnTo>
                              <a:pt x="0" y="48"/>
                            </a:lnTo>
                            <a:lnTo>
                              <a:pt x="12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noFill/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7" name="Freeform 23">
                        <a:extLst>
                          <a:ext uri="{FF2B5EF4-FFF2-40B4-BE49-F238E27FC236}">
                            <a16:creationId xmlns:a16="http://schemas.microsoft.com/office/drawing/2014/main" id="{D847F9E8-E946-43B8-86B2-566C9A6622E5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720000">
                        <a:off x="4627767" y="3134601"/>
                        <a:ext cx="161664" cy="52080"/>
                      </a:xfrm>
                      <a:custGeom>
                        <a:avLst/>
                        <a:gdLst>
                          <a:gd name="T0" fmla="*/ 7 w 297"/>
                          <a:gd name="T1" fmla="*/ 0 h 94"/>
                          <a:gd name="T2" fmla="*/ 297 w 297"/>
                          <a:gd name="T3" fmla="*/ 46 h 94"/>
                          <a:gd name="T4" fmla="*/ 288 w 297"/>
                          <a:gd name="T5" fmla="*/ 94 h 94"/>
                          <a:gd name="T6" fmla="*/ 0 w 297"/>
                          <a:gd name="T7" fmla="*/ 46 h 94"/>
                          <a:gd name="T8" fmla="*/ 7 w 297"/>
                          <a:gd name="T9" fmla="*/ 0 h 9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297" h="94">
                            <a:moveTo>
                              <a:pt x="7" y="0"/>
                            </a:moveTo>
                            <a:lnTo>
                              <a:pt x="297" y="46"/>
                            </a:lnTo>
                            <a:lnTo>
                              <a:pt x="288" y="94"/>
                            </a:lnTo>
                            <a:lnTo>
                              <a:pt x="0" y="46"/>
                            </a:lnTo>
                            <a:lnTo>
                              <a:pt x="7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noFill/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8" name="Freeform 24">
                        <a:extLst>
                          <a:ext uri="{FF2B5EF4-FFF2-40B4-BE49-F238E27FC236}">
                            <a16:creationId xmlns:a16="http://schemas.microsoft.com/office/drawing/2014/main" id="{9B70455F-A175-4C22-BED3-9CB3F94ABDA6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720000">
                        <a:off x="4597088" y="3233199"/>
                        <a:ext cx="160579" cy="39060"/>
                      </a:xfrm>
                      <a:custGeom>
                        <a:avLst/>
                        <a:gdLst>
                          <a:gd name="T0" fmla="*/ 2 w 295"/>
                          <a:gd name="T1" fmla="*/ 0 h 70"/>
                          <a:gd name="T2" fmla="*/ 295 w 295"/>
                          <a:gd name="T3" fmla="*/ 22 h 70"/>
                          <a:gd name="T4" fmla="*/ 292 w 295"/>
                          <a:gd name="T5" fmla="*/ 70 h 70"/>
                          <a:gd name="T6" fmla="*/ 0 w 295"/>
                          <a:gd name="T7" fmla="*/ 48 h 70"/>
                          <a:gd name="T8" fmla="*/ 2 w 295"/>
                          <a:gd name="T9" fmla="*/ 0 h 7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295" h="70">
                            <a:moveTo>
                              <a:pt x="2" y="0"/>
                            </a:moveTo>
                            <a:lnTo>
                              <a:pt x="295" y="22"/>
                            </a:lnTo>
                            <a:lnTo>
                              <a:pt x="292" y="70"/>
                            </a:lnTo>
                            <a:lnTo>
                              <a:pt x="0" y="48"/>
                            </a:lnTo>
                            <a:lnTo>
                              <a:pt x="2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noFill/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9" name="Freeform 25">
                        <a:extLst>
                          <a:ext uri="{FF2B5EF4-FFF2-40B4-BE49-F238E27FC236}">
                            <a16:creationId xmlns:a16="http://schemas.microsoft.com/office/drawing/2014/main" id="{E096CE19-AF51-4021-A905-5C05D22D4AF7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720000">
                        <a:off x="4573502" y="3334422"/>
                        <a:ext cx="159494" cy="27125"/>
                      </a:xfrm>
                      <a:custGeom>
                        <a:avLst/>
                        <a:gdLst>
                          <a:gd name="T0" fmla="*/ 293 w 294"/>
                          <a:gd name="T1" fmla="*/ 0 h 49"/>
                          <a:gd name="T2" fmla="*/ 294 w 294"/>
                          <a:gd name="T3" fmla="*/ 48 h 49"/>
                          <a:gd name="T4" fmla="*/ 0 w 294"/>
                          <a:gd name="T5" fmla="*/ 49 h 49"/>
                          <a:gd name="T6" fmla="*/ 0 w 294"/>
                          <a:gd name="T7" fmla="*/ 0 h 49"/>
                          <a:gd name="T8" fmla="*/ 293 w 294"/>
                          <a:gd name="T9" fmla="*/ 0 h 4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294" h="49">
                            <a:moveTo>
                              <a:pt x="293" y="0"/>
                            </a:moveTo>
                            <a:lnTo>
                              <a:pt x="294" y="48"/>
                            </a:lnTo>
                            <a:lnTo>
                              <a:pt x="0" y="49"/>
                            </a:lnTo>
                            <a:lnTo>
                              <a:pt x="0" y="0"/>
                            </a:lnTo>
                            <a:lnTo>
                              <a:pt x="293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noFill/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60" name="Freeform 26">
                        <a:extLst>
                          <a:ext uri="{FF2B5EF4-FFF2-40B4-BE49-F238E27FC236}">
                            <a16:creationId xmlns:a16="http://schemas.microsoft.com/office/drawing/2014/main" id="{23E855E2-0828-4459-9FE0-15A549AE6419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720000">
                        <a:off x="4549143" y="3514880"/>
                        <a:ext cx="160579" cy="52080"/>
                      </a:xfrm>
                      <a:custGeom>
                        <a:avLst/>
                        <a:gdLst>
                          <a:gd name="T0" fmla="*/ 288 w 296"/>
                          <a:gd name="T1" fmla="*/ 0 h 97"/>
                          <a:gd name="T2" fmla="*/ 296 w 296"/>
                          <a:gd name="T3" fmla="*/ 48 h 97"/>
                          <a:gd name="T4" fmla="*/ 8 w 296"/>
                          <a:gd name="T5" fmla="*/ 97 h 97"/>
                          <a:gd name="T6" fmla="*/ 0 w 296"/>
                          <a:gd name="T7" fmla="*/ 49 h 97"/>
                          <a:gd name="T8" fmla="*/ 288 w 296"/>
                          <a:gd name="T9" fmla="*/ 0 h 9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296" h="97">
                            <a:moveTo>
                              <a:pt x="288" y="0"/>
                            </a:moveTo>
                            <a:lnTo>
                              <a:pt x="296" y="48"/>
                            </a:lnTo>
                            <a:lnTo>
                              <a:pt x="8" y="97"/>
                            </a:lnTo>
                            <a:lnTo>
                              <a:pt x="0" y="49"/>
                            </a:lnTo>
                            <a:lnTo>
                              <a:pt x="288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noFill/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61" name="Freeform 27">
                        <a:extLst>
                          <a:ext uri="{FF2B5EF4-FFF2-40B4-BE49-F238E27FC236}">
                            <a16:creationId xmlns:a16="http://schemas.microsoft.com/office/drawing/2014/main" id="{B58D379A-61E0-4B72-B3FA-B5F00CA145A9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720000">
                        <a:off x="4549455" y="3606050"/>
                        <a:ext cx="160579" cy="65100"/>
                      </a:xfrm>
                      <a:custGeom>
                        <a:avLst/>
                        <a:gdLst>
                          <a:gd name="T0" fmla="*/ 284 w 296"/>
                          <a:gd name="T1" fmla="*/ 0 h 120"/>
                          <a:gd name="T2" fmla="*/ 296 w 296"/>
                          <a:gd name="T3" fmla="*/ 47 h 120"/>
                          <a:gd name="T4" fmla="*/ 12 w 296"/>
                          <a:gd name="T5" fmla="*/ 120 h 120"/>
                          <a:gd name="T6" fmla="*/ 0 w 296"/>
                          <a:gd name="T7" fmla="*/ 74 h 120"/>
                          <a:gd name="T8" fmla="*/ 284 w 296"/>
                          <a:gd name="T9" fmla="*/ 0 h 12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296" h="120">
                            <a:moveTo>
                              <a:pt x="284" y="0"/>
                            </a:moveTo>
                            <a:lnTo>
                              <a:pt x="296" y="47"/>
                            </a:lnTo>
                            <a:lnTo>
                              <a:pt x="12" y="120"/>
                            </a:lnTo>
                            <a:lnTo>
                              <a:pt x="0" y="74"/>
                            </a:lnTo>
                            <a:lnTo>
                              <a:pt x="284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noFill/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62" name="Freeform 28">
                        <a:extLst>
                          <a:ext uri="{FF2B5EF4-FFF2-40B4-BE49-F238E27FC236}">
                            <a16:creationId xmlns:a16="http://schemas.microsoft.com/office/drawing/2014/main" id="{F50EBECD-1CA4-4768-A903-D0B1BFE1872A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720000">
                        <a:off x="4558846" y="3696687"/>
                        <a:ext cx="158409" cy="77035"/>
                      </a:xfrm>
                      <a:custGeom>
                        <a:avLst/>
                        <a:gdLst>
                          <a:gd name="T0" fmla="*/ 277 w 293"/>
                          <a:gd name="T1" fmla="*/ 0 h 142"/>
                          <a:gd name="T2" fmla="*/ 293 w 293"/>
                          <a:gd name="T3" fmla="*/ 46 h 142"/>
                          <a:gd name="T4" fmla="*/ 17 w 293"/>
                          <a:gd name="T5" fmla="*/ 142 h 142"/>
                          <a:gd name="T6" fmla="*/ 0 w 293"/>
                          <a:gd name="T7" fmla="*/ 97 h 142"/>
                          <a:gd name="T8" fmla="*/ 277 w 293"/>
                          <a:gd name="T9" fmla="*/ 0 h 14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293" h="142">
                            <a:moveTo>
                              <a:pt x="277" y="0"/>
                            </a:moveTo>
                            <a:lnTo>
                              <a:pt x="293" y="46"/>
                            </a:lnTo>
                            <a:lnTo>
                              <a:pt x="17" y="142"/>
                            </a:lnTo>
                            <a:lnTo>
                              <a:pt x="0" y="97"/>
                            </a:lnTo>
                            <a:lnTo>
                              <a:pt x="277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noFill/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63" name="Freeform 29">
                        <a:extLst>
                          <a:ext uri="{FF2B5EF4-FFF2-40B4-BE49-F238E27FC236}">
                            <a16:creationId xmlns:a16="http://schemas.microsoft.com/office/drawing/2014/main" id="{F3185EB1-A862-4FB3-8752-7CD1BFD381B7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720000">
                        <a:off x="4575892" y="3787843"/>
                        <a:ext cx="156239" cy="88970"/>
                      </a:xfrm>
                      <a:custGeom>
                        <a:avLst/>
                        <a:gdLst>
                          <a:gd name="T0" fmla="*/ 269 w 288"/>
                          <a:gd name="T1" fmla="*/ 0 h 164"/>
                          <a:gd name="T2" fmla="*/ 288 w 288"/>
                          <a:gd name="T3" fmla="*/ 44 h 164"/>
                          <a:gd name="T4" fmla="*/ 20 w 288"/>
                          <a:gd name="T5" fmla="*/ 164 h 164"/>
                          <a:gd name="T6" fmla="*/ 0 w 288"/>
                          <a:gd name="T7" fmla="*/ 119 h 164"/>
                          <a:gd name="T8" fmla="*/ 269 w 288"/>
                          <a:gd name="T9" fmla="*/ 0 h 1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288" h="164">
                            <a:moveTo>
                              <a:pt x="269" y="0"/>
                            </a:moveTo>
                            <a:lnTo>
                              <a:pt x="288" y="44"/>
                            </a:lnTo>
                            <a:lnTo>
                              <a:pt x="20" y="164"/>
                            </a:lnTo>
                            <a:lnTo>
                              <a:pt x="0" y="119"/>
                            </a:lnTo>
                            <a:lnTo>
                              <a:pt x="269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noFill/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64" name="Freeform 30">
                        <a:extLst>
                          <a:ext uri="{FF2B5EF4-FFF2-40B4-BE49-F238E27FC236}">
                            <a16:creationId xmlns:a16="http://schemas.microsoft.com/office/drawing/2014/main" id="{CFC06AE0-E14F-41FF-8BA1-FC2171FD24E6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720000">
                        <a:off x="4637035" y="3964314"/>
                        <a:ext cx="147559" cy="109585"/>
                      </a:xfrm>
                      <a:custGeom>
                        <a:avLst/>
                        <a:gdLst>
                          <a:gd name="T0" fmla="*/ 244 w 271"/>
                          <a:gd name="T1" fmla="*/ 0 h 201"/>
                          <a:gd name="T2" fmla="*/ 271 w 271"/>
                          <a:gd name="T3" fmla="*/ 39 h 201"/>
                          <a:gd name="T4" fmla="*/ 26 w 271"/>
                          <a:gd name="T5" fmla="*/ 201 h 201"/>
                          <a:gd name="T6" fmla="*/ 0 w 271"/>
                          <a:gd name="T7" fmla="*/ 162 h 201"/>
                          <a:gd name="T8" fmla="*/ 244 w 271"/>
                          <a:gd name="T9" fmla="*/ 0 h 20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271" h="201">
                            <a:moveTo>
                              <a:pt x="244" y="0"/>
                            </a:moveTo>
                            <a:lnTo>
                              <a:pt x="271" y="39"/>
                            </a:lnTo>
                            <a:lnTo>
                              <a:pt x="26" y="201"/>
                            </a:lnTo>
                            <a:lnTo>
                              <a:pt x="0" y="162"/>
                            </a:lnTo>
                            <a:lnTo>
                              <a:pt x="244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noFill/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65" name="Freeform 31">
                        <a:extLst>
                          <a:ext uri="{FF2B5EF4-FFF2-40B4-BE49-F238E27FC236}">
                            <a16:creationId xmlns:a16="http://schemas.microsoft.com/office/drawing/2014/main" id="{F936909D-C3C4-4544-A26B-F3AD6D2FE803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720000">
                        <a:off x="4679109" y="4048217"/>
                        <a:ext cx="142134" cy="119350"/>
                      </a:xfrm>
                      <a:custGeom>
                        <a:avLst/>
                        <a:gdLst>
                          <a:gd name="T0" fmla="*/ 230 w 260"/>
                          <a:gd name="T1" fmla="*/ 0 h 220"/>
                          <a:gd name="T2" fmla="*/ 260 w 260"/>
                          <a:gd name="T3" fmla="*/ 38 h 220"/>
                          <a:gd name="T4" fmla="*/ 29 w 260"/>
                          <a:gd name="T5" fmla="*/ 220 h 220"/>
                          <a:gd name="T6" fmla="*/ 0 w 260"/>
                          <a:gd name="T7" fmla="*/ 182 h 220"/>
                          <a:gd name="T8" fmla="*/ 230 w 260"/>
                          <a:gd name="T9" fmla="*/ 0 h 22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260" h="220">
                            <a:moveTo>
                              <a:pt x="230" y="0"/>
                            </a:moveTo>
                            <a:lnTo>
                              <a:pt x="260" y="38"/>
                            </a:lnTo>
                            <a:lnTo>
                              <a:pt x="29" y="220"/>
                            </a:lnTo>
                            <a:lnTo>
                              <a:pt x="0" y="182"/>
                            </a:lnTo>
                            <a:lnTo>
                              <a:pt x="230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noFill/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66" name="Freeform 32">
                        <a:extLst>
                          <a:ext uri="{FF2B5EF4-FFF2-40B4-BE49-F238E27FC236}">
                            <a16:creationId xmlns:a16="http://schemas.microsoft.com/office/drawing/2014/main" id="{4BC074E4-73CB-4509-B887-8EDF162A92EE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720000">
                        <a:off x="4729552" y="4130202"/>
                        <a:ext cx="133455" cy="126944"/>
                      </a:xfrm>
                      <a:custGeom>
                        <a:avLst/>
                        <a:gdLst>
                          <a:gd name="T0" fmla="*/ 213 w 246"/>
                          <a:gd name="T1" fmla="*/ 0 h 235"/>
                          <a:gd name="T2" fmla="*/ 246 w 246"/>
                          <a:gd name="T3" fmla="*/ 35 h 235"/>
                          <a:gd name="T4" fmla="*/ 32 w 246"/>
                          <a:gd name="T5" fmla="*/ 235 h 235"/>
                          <a:gd name="T6" fmla="*/ 0 w 246"/>
                          <a:gd name="T7" fmla="*/ 200 h 235"/>
                          <a:gd name="T8" fmla="*/ 213 w 246"/>
                          <a:gd name="T9" fmla="*/ 0 h 23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246" h="235">
                            <a:moveTo>
                              <a:pt x="213" y="0"/>
                            </a:moveTo>
                            <a:lnTo>
                              <a:pt x="246" y="35"/>
                            </a:lnTo>
                            <a:lnTo>
                              <a:pt x="32" y="235"/>
                            </a:lnTo>
                            <a:lnTo>
                              <a:pt x="0" y="200"/>
                            </a:lnTo>
                            <a:lnTo>
                              <a:pt x="213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noFill/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67" name="Freeform 33">
                        <a:extLst>
                          <a:ext uri="{FF2B5EF4-FFF2-40B4-BE49-F238E27FC236}">
                            <a16:creationId xmlns:a16="http://schemas.microsoft.com/office/drawing/2014/main" id="{321F9D65-6B05-442C-9AEC-ACDAC09998A0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720000">
                        <a:off x="4787591" y="4207273"/>
                        <a:ext cx="125860" cy="135624"/>
                      </a:xfrm>
                      <a:custGeom>
                        <a:avLst/>
                        <a:gdLst>
                          <a:gd name="T0" fmla="*/ 197 w 232"/>
                          <a:gd name="T1" fmla="*/ 0 h 251"/>
                          <a:gd name="T2" fmla="*/ 232 w 232"/>
                          <a:gd name="T3" fmla="*/ 32 h 251"/>
                          <a:gd name="T4" fmla="*/ 35 w 232"/>
                          <a:gd name="T5" fmla="*/ 251 h 251"/>
                          <a:gd name="T6" fmla="*/ 0 w 232"/>
                          <a:gd name="T7" fmla="*/ 218 h 251"/>
                          <a:gd name="T8" fmla="*/ 197 w 232"/>
                          <a:gd name="T9" fmla="*/ 0 h 25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232" h="251">
                            <a:moveTo>
                              <a:pt x="197" y="0"/>
                            </a:moveTo>
                            <a:lnTo>
                              <a:pt x="232" y="32"/>
                            </a:lnTo>
                            <a:lnTo>
                              <a:pt x="35" y="251"/>
                            </a:lnTo>
                            <a:lnTo>
                              <a:pt x="0" y="218"/>
                            </a:lnTo>
                            <a:lnTo>
                              <a:pt x="197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noFill/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68" name="Freeform 51">
                        <a:extLst>
                          <a:ext uri="{FF2B5EF4-FFF2-40B4-BE49-F238E27FC236}">
                            <a16:creationId xmlns:a16="http://schemas.microsoft.com/office/drawing/2014/main" id="{DCE040A3-4036-4833-B405-7D8EAF5532EF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720000">
                        <a:off x="6692861" y="4220034"/>
                        <a:ext cx="156239" cy="85715"/>
                      </a:xfrm>
                      <a:custGeom>
                        <a:avLst/>
                        <a:gdLst>
                          <a:gd name="T0" fmla="*/ 18 w 289"/>
                          <a:gd name="T1" fmla="*/ 0 h 158"/>
                          <a:gd name="T2" fmla="*/ 289 w 289"/>
                          <a:gd name="T3" fmla="*/ 114 h 158"/>
                          <a:gd name="T4" fmla="*/ 270 w 289"/>
                          <a:gd name="T5" fmla="*/ 158 h 158"/>
                          <a:gd name="T6" fmla="*/ 0 w 289"/>
                          <a:gd name="T7" fmla="*/ 44 h 158"/>
                          <a:gd name="T8" fmla="*/ 18 w 289"/>
                          <a:gd name="T9" fmla="*/ 0 h 15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289" h="158">
                            <a:moveTo>
                              <a:pt x="18" y="0"/>
                            </a:moveTo>
                            <a:lnTo>
                              <a:pt x="289" y="114"/>
                            </a:lnTo>
                            <a:lnTo>
                              <a:pt x="270" y="158"/>
                            </a:lnTo>
                            <a:lnTo>
                              <a:pt x="0" y="44"/>
                            </a:lnTo>
                            <a:lnTo>
                              <a:pt x="18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noFill/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69" name="Freeform 52">
                        <a:extLst>
                          <a:ext uri="{FF2B5EF4-FFF2-40B4-BE49-F238E27FC236}">
                            <a16:creationId xmlns:a16="http://schemas.microsoft.com/office/drawing/2014/main" id="{40549BC8-F2AE-43F6-B588-FB2A20BE25A3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720000">
                        <a:off x="6743726" y="4143429"/>
                        <a:ext cx="159494" cy="73780"/>
                      </a:xfrm>
                      <a:custGeom>
                        <a:avLst/>
                        <a:gdLst>
                          <a:gd name="T0" fmla="*/ 15 w 294"/>
                          <a:gd name="T1" fmla="*/ 0 h 137"/>
                          <a:gd name="T2" fmla="*/ 294 w 294"/>
                          <a:gd name="T3" fmla="*/ 92 h 137"/>
                          <a:gd name="T4" fmla="*/ 278 w 294"/>
                          <a:gd name="T5" fmla="*/ 137 h 137"/>
                          <a:gd name="T6" fmla="*/ 0 w 294"/>
                          <a:gd name="T7" fmla="*/ 45 h 137"/>
                          <a:gd name="T8" fmla="*/ 15 w 294"/>
                          <a:gd name="T9" fmla="*/ 0 h 13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294" h="137">
                            <a:moveTo>
                              <a:pt x="15" y="0"/>
                            </a:moveTo>
                            <a:lnTo>
                              <a:pt x="294" y="92"/>
                            </a:lnTo>
                            <a:lnTo>
                              <a:pt x="278" y="137"/>
                            </a:lnTo>
                            <a:lnTo>
                              <a:pt x="0" y="45"/>
                            </a:lnTo>
                            <a:lnTo>
                              <a:pt x="15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noFill/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70" name="Freeform 53">
                        <a:extLst>
                          <a:ext uri="{FF2B5EF4-FFF2-40B4-BE49-F238E27FC236}">
                            <a16:creationId xmlns:a16="http://schemas.microsoft.com/office/drawing/2014/main" id="{8FB849D8-BE35-448B-A791-C3766BEE85E4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720000">
                        <a:off x="6788698" y="4063123"/>
                        <a:ext cx="160579" cy="61845"/>
                      </a:xfrm>
                      <a:custGeom>
                        <a:avLst/>
                        <a:gdLst>
                          <a:gd name="T0" fmla="*/ 11 w 296"/>
                          <a:gd name="T1" fmla="*/ 0 h 116"/>
                          <a:gd name="T2" fmla="*/ 296 w 296"/>
                          <a:gd name="T3" fmla="*/ 69 h 116"/>
                          <a:gd name="T4" fmla="*/ 285 w 296"/>
                          <a:gd name="T5" fmla="*/ 116 h 116"/>
                          <a:gd name="T6" fmla="*/ 0 w 296"/>
                          <a:gd name="T7" fmla="*/ 48 h 116"/>
                          <a:gd name="T8" fmla="*/ 11 w 296"/>
                          <a:gd name="T9" fmla="*/ 0 h 11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296" h="116">
                            <a:moveTo>
                              <a:pt x="11" y="0"/>
                            </a:moveTo>
                            <a:lnTo>
                              <a:pt x="296" y="69"/>
                            </a:lnTo>
                            <a:lnTo>
                              <a:pt x="285" y="116"/>
                            </a:lnTo>
                            <a:lnTo>
                              <a:pt x="0" y="48"/>
                            </a:lnTo>
                            <a:lnTo>
                              <a:pt x="11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noFill/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71" name="Freeform 54">
                        <a:extLst>
                          <a:ext uri="{FF2B5EF4-FFF2-40B4-BE49-F238E27FC236}">
                            <a16:creationId xmlns:a16="http://schemas.microsoft.com/office/drawing/2014/main" id="{0B88389E-0916-4610-ACC0-E76C2FF7F007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720000">
                        <a:off x="6826578" y="3979102"/>
                        <a:ext cx="161664" cy="50995"/>
                      </a:xfrm>
                      <a:custGeom>
                        <a:avLst/>
                        <a:gdLst>
                          <a:gd name="T0" fmla="*/ 7 w 297"/>
                          <a:gd name="T1" fmla="*/ 0 h 93"/>
                          <a:gd name="T2" fmla="*/ 297 w 297"/>
                          <a:gd name="T3" fmla="*/ 46 h 93"/>
                          <a:gd name="T4" fmla="*/ 288 w 297"/>
                          <a:gd name="T5" fmla="*/ 93 h 93"/>
                          <a:gd name="T6" fmla="*/ 0 w 297"/>
                          <a:gd name="T7" fmla="*/ 48 h 93"/>
                          <a:gd name="T8" fmla="*/ 7 w 297"/>
                          <a:gd name="T9" fmla="*/ 0 h 9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297" h="93">
                            <a:moveTo>
                              <a:pt x="7" y="0"/>
                            </a:moveTo>
                            <a:lnTo>
                              <a:pt x="297" y="46"/>
                            </a:lnTo>
                            <a:lnTo>
                              <a:pt x="288" y="93"/>
                            </a:lnTo>
                            <a:lnTo>
                              <a:pt x="0" y="48"/>
                            </a:lnTo>
                            <a:lnTo>
                              <a:pt x="7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noFill/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72" name="Freeform 55">
                        <a:extLst>
                          <a:ext uri="{FF2B5EF4-FFF2-40B4-BE49-F238E27FC236}">
                            <a16:creationId xmlns:a16="http://schemas.microsoft.com/office/drawing/2014/main" id="{40DD590C-A7C4-412E-880C-2BDE4F583B82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720000">
                        <a:off x="6880892" y="3802700"/>
                        <a:ext cx="159494" cy="28210"/>
                      </a:xfrm>
                      <a:custGeom>
                        <a:avLst/>
                        <a:gdLst>
                          <a:gd name="T0" fmla="*/ 294 w 294"/>
                          <a:gd name="T1" fmla="*/ 0 h 52"/>
                          <a:gd name="T2" fmla="*/ 294 w 294"/>
                          <a:gd name="T3" fmla="*/ 48 h 52"/>
                          <a:gd name="T4" fmla="*/ 1 w 294"/>
                          <a:gd name="T5" fmla="*/ 52 h 52"/>
                          <a:gd name="T6" fmla="*/ 0 w 294"/>
                          <a:gd name="T7" fmla="*/ 3 h 52"/>
                          <a:gd name="T8" fmla="*/ 294 w 294"/>
                          <a:gd name="T9" fmla="*/ 0 h 5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294" h="52">
                            <a:moveTo>
                              <a:pt x="294" y="0"/>
                            </a:moveTo>
                            <a:lnTo>
                              <a:pt x="294" y="48"/>
                            </a:lnTo>
                            <a:lnTo>
                              <a:pt x="1" y="52"/>
                            </a:lnTo>
                            <a:lnTo>
                              <a:pt x="0" y="3"/>
                            </a:lnTo>
                            <a:lnTo>
                              <a:pt x="294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noFill/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73" name="Freeform 56">
                        <a:extLst>
                          <a:ext uri="{FF2B5EF4-FFF2-40B4-BE49-F238E27FC236}">
                            <a16:creationId xmlns:a16="http://schemas.microsoft.com/office/drawing/2014/main" id="{87E93E3C-A249-437B-969A-8F862F687E16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720000">
                        <a:off x="6895876" y="3699660"/>
                        <a:ext cx="160579" cy="41230"/>
                      </a:xfrm>
                      <a:custGeom>
                        <a:avLst/>
                        <a:gdLst>
                          <a:gd name="T0" fmla="*/ 291 w 296"/>
                          <a:gd name="T1" fmla="*/ 0 h 76"/>
                          <a:gd name="T2" fmla="*/ 296 w 296"/>
                          <a:gd name="T3" fmla="*/ 48 h 76"/>
                          <a:gd name="T4" fmla="*/ 4 w 296"/>
                          <a:gd name="T5" fmla="*/ 76 h 76"/>
                          <a:gd name="T6" fmla="*/ 0 w 296"/>
                          <a:gd name="T7" fmla="*/ 30 h 76"/>
                          <a:gd name="T8" fmla="*/ 291 w 296"/>
                          <a:gd name="T9" fmla="*/ 0 h 7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296" h="76">
                            <a:moveTo>
                              <a:pt x="291" y="0"/>
                            </a:moveTo>
                            <a:lnTo>
                              <a:pt x="296" y="48"/>
                            </a:lnTo>
                            <a:lnTo>
                              <a:pt x="4" y="76"/>
                            </a:lnTo>
                            <a:lnTo>
                              <a:pt x="0" y="30"/>
                            </a:lnTo>
                            <a:lnTo>
                              <a:pt x="291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noFill/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74" name="Freeform 57">
                        <a:extLst>
                          <a:ext uri="{FF2B5EF4-FFF2-40B4-BE49-F238E27FC236}">
                            <a16:creationId xmlns:a16="http://schemas.microsoft.com/office/drawing/2014/main" id="{E4370AA8-75BE-42E5-BC5A-D6F63BA117E3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720000">
                        <a:off x="6902144" y="3595876"/>
                        <a:ext cx="161664" cy="54250"/>
                      </a:xfrm>
                      <a:custGeom>
                        <a:avLst/>
                        <a:gdLst>
                          <a:gd name="T0" fmla="*/ 288 w 297"/>
                          <a:gd name="T1" fmla="*/ 0 h 100"/>
                          <a:gd name="T2" fmla="*/ 297 w 297"/>
                          <a:gd name="T3" fmla="*/ 48 h 100"/>
                          <a:gd name="T4" fmla="*/ 8 w 297"/>
                          <a:gd name="T5" fmla="*/ 100 h 100"/>
                          <a:gd name="T6" fmla="*/ 0 w 297"/>
                          <a:gd name="T7" fmla="*/ 53 h 100"/>
                          <a:gd name="T8" fmla="*/ 288 w 297"/>
                          <a:gd name="T9" fmla="*/ 0 h 1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297" h="100">
                            <a:moveTo>
                              <a:pt x="288" y="0"/>
                            </a:moveTo>
                            <a:lnTo>
                              <a:pt x="297" y="48"/>
                            </a:lnTo>
                            <a:lnTo>
                              <a:pt x="8" y="100"/>
                            </a:lnTo>
                            <a:lnTo>
                              <a:pt x="0" y="53"/>
                            </a:lnTo>
                            <a:lnTo>
                              <a:pt x="288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noFill/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75" name="Freeform 58">
                        <a:extLst>
                          <a:ext uri="{FF2B5EF4-FFF2-40B4-BE49-F238E27FC236}">
                            <a16:creationId xmlns:a16="http://schemas.microsoft.com/office/drawing/2014/main" id="{B55A0ACE-9B96-42A4-96FE-03C1C3E46489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720000">
                        <a:off x="6901730" y="3492646"/>
                        <a:ext cx="160579" cy="66185"/>
                      </a:xfrm>
                      <a:custGeom>
                        <a:avLst/>
                        <a:gdLst>
                          <a:gd name="T0" fmla="*/ 285 w 297"/>
                          <a:gd name="T1" fmla="*/ 0 h 123"/>
                          <a:gd name="T2" fmla="*/ 297 w 297"/>
                          <a:gd name="T3" fmla="*/ 47 h 123"/>
                          <a:gd name="T4" fmla="*/ 13 w 297"/>
                          <a:gd name="T5" fmla="*/ 123 h 123"/>
                          <a:gd name="T6" fmla="*/ 0 w 297"/>
                          <a:gd name="T7" fmla="*/ 76 h 123"/>
                          <a:gd name="T8" fmla="*/ 285 w 297"/>
                          <a:gd name="T9" fmla="*/ 0 h 12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297" h="123">
                            <a:moveTo>
                              <a:pt x="285" y="0"/>
                            </a:moveTo>
                            <a:lnTo>
                              <a:pt x="297" y="47"/>
                            </a:lnTo>
                            <a:lnTo>
                              <a:pt x="13" y="123"/>
                            </a:lnTo>
                            <a:lnTo>
                              <a:pt x="0" y="76"/>
                            </a:lnTo>
                            <a:lnTo>
                              <a:pt x="285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noFill/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76" name="Freeform 59">
                        <a:extLst>
                          <a:ext uri="{FF2B5EF4-FFF2-40B4-BE49-F238E27FC236}">
                            <a16:creationId xmlns:a16="http://schemas.microsoft.com/office/drawing/2014/main" id="{BC1D5127-32B1-4462-B0E1-E08031F20074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720000">
                        <a:off x="6877398" y="3287605"/>
                        <a:ext cx="156239" cy="88970"/>
                      </a:xfrm>
                      <a:custGeom>
                        <a:avLst/>
                        <a:gdLst>
                          <a:gd name="T0" fmla="*/ 267 w 287"/>
                          <a:gd name="T1" fmla="*/ 0 h 165"/>
                          <a:gd name="T2" fmla="*/ 287 w 287"/>
                          <a:gd name="T3" fmla="*/ 44 h 165"/>
                          <a:gd name="T4" fmla="*/ 19 w 287"/>
                          <a:gd name="T5" fmla="*/ 165 h 165"/>
                          <a:gd name="T6" fmla="*/ 0 w 287"/>
                          <a:gd name="T7" fmla="*/ 121 h 165"/>
                          <a:gd name="T8" fmla="*/ 267 w 287"/>
                          <a:gd name="T9" fmla="*/ 0 h 16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287" h="165">
                            <a:moveTo>
                              <a:pt x="267" y="0"/>
                            </a:moveTo>
                            <a:lnTo>
                              <a:pt x="287" y="44"/>
                            </a:lnTo>
                            <a:lnTo>
                              <a:pt x="19" y="165"/>
                            </a:lnTo>
                            <a:lnTo>
                              <a:pt x="0" y="121"/>
                            </a:lnTo>
                            <a:lnTo>
                              <a:pt x="267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noFill/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77" name="Freeform 60">
                        <a:extLst>
                          <a:ext uri="{FF2B5EF4-FFF2-40B4-BE49-F238E27FC236}">
                            <a16:creationId xmlns:a16="http://schemas.microsoft.com/office/drawing/2014/main" id="{3F13E183-85E9-4969-B6FB-D23B8F6B306E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720000">
                        <a:off x="6855163" y="3188254"/>
                        <a:ext cx="151899" cy="99820"/>
                      </a:xfrm>
                      <a:custGeom>
                        <a:avLst/>
                        <a:gdLst>
                          <a:gd name="T0" fmla="*/ 256 w 280"/>
                          <a:gd name="T1" fmla="*/ 0 h 184"/>
                          <a:gd name="T2" fmla="*/ 280 w 280"/>
                          <a:gd name="T3" fmla="*/ 42 h 184"/>
                          <a:gd name="T4" fmla="*/ 24 w 280"/>
                          <a:gd name="T5" fmla="*/ 184 h 184"/>
                          <a:gd name="T6" fmla="*/ 0 w 280"/>
                          <a:gd name="T7" fmla="*/ 143 h 184"/>
                          <a:gd name="T8" fmla="*/ 256 w 280"/>
                          <a:gd name="T9" fmla="*/ 0 h 18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280" h="184">
                            <a:moveTo>
                              <a:pt x="256" y="0"/>
                            </a:moveTo>
                            <a:lnTo>
                              <a:pt x="280" y="42"/>
                            </a:lnTo>
                            <a:lnTo>
                              <a:pt x="24" y="184"/>
                            </a:lnTo>
                            <a:lnTo>
                              <a:pt x="0" y="143"/>
                            </a:lnTo>
                            <a:lnTo>
                              <a:pt x="256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noFill/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78" name="Freeform 61">
                        <a:extLst>
                          <a:ext uri="{FF2B5EF4-FFF2-40B4-BE49-F238E27FC236}">
                            <a16:creationId xmlns:a16="http://schemas.microsoft.com/office/drawing/2014/main" id="{819E844E-B871-41EF-94DE-EC5CDEEBE210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720000">
                        <a:off x="6824834" y="3090395"/>
                        <a:ext cx="146474" cy="110670"/>
                      </a:xfrm>
                      <a:custGeom>
                        <a:avLst/>
                        <a:gdLst>
                          <a:gd name="T0" fmla="*/ 244 w 270"/>
                          <a:gd name="T1" fmla="*/ 0 h 204"/>
                          <a:gd name="T2" fmla="*/ 270 w 270"/>
                          <a:gd name="T3" fmla="*/ 41 h 204"/>
                          <a:gd name="T4" fmla="*/ 28 w 270"/>
                          <a:gd name="T5" fmla="*/ 204 h 204"/>
                          <a:gd name="T6" fmla="*/ 0 w 270"/>
                          <a:gd name="T7" fmla="*/ 165 h 204"/>
                          <a:gd name="T8" fmla="*/ 244 w 270"/>
                          <a:gd name="T9" fmla="*/ 0 h 20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270" h="204">
                            <a:moveTo>
                              <a:pt x="244" y="0"/>
                            </a:moveTo>
                            <a:lnTo>
                              <a:pt x="270" y="41"/>
                            </a:lnTo>
                            <a:lnTo>
                              <a:pt x="28" y="204"/>
                            </a:lnTo>
                            <a:lnTo>
                              <a:pt x="0" y="165"/>
                            </a:lnTo>
                            <a:lnTo>
                              <a:pt x="244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noFill/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79" name="Freeform 62">
                        <a:extLst>
                          <a:ext uri="{FF2B5EF4-FFF2-40B4-BE49-F238E27FC236}">
                            <a16:creationId xmlns:a16="http://schemas.microsoft.com/office/drawing/2014/main" id="{1D65ADC4-C08A-4722-BAC4-872C0D728809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720000">
                        <a:off x="6788095" y="2997574"/>
                        <a:ext cx="138880" cy="119350"/>
                      </a:xfrm>
                      <a:custGeom>
                        <a:avLst/>
                        <a:gdLst>
                          <a:gd name="T0" fmla="*/ 228 w 258"/>
                          <a:gd name="T1" fmla="*/ 0 h 221"/>
                          <a:gd name="T2" fmla="*/ 258 w 258"/>
                          <a:gd name="T3" fmla="*/ 38 h 221"/>
                          <a:gd name="T4" fmla="*/ 30 w 258"/>
                          <a:gd name="T5" fmla="*/ 221 h 221"/>
                          <a:gd name="T6" fmla="*/ 0 w 258"/>
                          <a:gd name="T7" fmla="*/ 184 h 221"/>
                          <a:gd name="T8" fmla="*/ 228 w 258"/>
                          <a:gd name="T9" fmla="*/ 0 h 22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258" h="221">
                            <a:moveTo>
                              <a:pt x="228" y="0"/>
                            </a:moveTo>
                            <a:lnTo>
                              <a:pt x="258" y="38"/>
                            </a:lnTo>
                            <a:lnTo>
                              <a:pt x="30" y="221"/>
                            </a:lnTo>
                            <a:lnTo>
                              <a:pt x="0" y="184"/>
                            </a:lnTo>
                            <a:lnTo>
                              <a:pt x="228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noFill/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80" name="Freeform 63">
                        <a:extLst>
                          <a:ext uri="{FF2B5EF4-FFF2-40B4-BE49-F238E27FC236}">
                            <a16:creationId xmlns:a16="http://schemas.microsoft.com/office/drawing/2014/main" id="{C025E857-12F6-4C36-AB5C-709ABE650463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720000">
                        <a:off x="6693405" y="2823067"/>
                        <a:ext cx="124775" cy="136709"/>
                      </a:xfrm>
                      <a:custGeom>
                        <a:avLst/>
                        <a:gdLst>
                          <a:gd name="T0" fmla="*/ 194 w 230"/>
                          <a:gd name="T1" fmla="*/ 0 h 252"/>
                          <a:gd name="T2" fmla="*/ 230 w 230"/>
                          <a:gd name="T3" fmla="*/ 33 h 252"/>
                          <a:gd name="T4" fmla="*/ 35 w 230"/>
                          <a:gd name="T5" fmla="*/ 252 h 252"/>
                          <a:gd name="T6" fmla="*/ 0 w 230"/>
                          <a:gd name="T7" fmla="*/ 220 h 252"/>
                          <a:gd name="T8" fmla="*/ 194 w 230"/>
                          <a:gd name="T9" fmla="*/ 0 h 25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230" h="252">
                            <a:moveTo>
                              <a:pt x="194" y="0"/>
                            </a:moveTo>
                            <a:lnTo>
                              <a:pt x="230" y="33"/>
                            </a:lnTo>
                            <a:lnTo>
                              <a:pt x="35" y="252"/>
                            </a:lnTo>
                            <a:lnTo>
                              <a:pt x="0" y="220"/>
                            </a:lnTo>
                            <a:lnTo>
                              <a:pt x="194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noFill/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81" name="Freeform 64">
                        <a:extLst>
                          <a:ext uri="{FF2B5EF4-FFF2-40B4-BE49-F238E27FC236}">
                            <a16:creationId xmlns:a16="http://schemas.microsoft.com/office/drawing/2014/main" id="{391143E0-F9D9-42C3-A4C8-9235F910A5E9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720000">
                        <a:off x="6636426" y="2743541"/>
                        <a:ext cx="116095" cy="142134"/>
                      </a:xfrm>
                      <a:custGeom>
                        <a:avLst/>
                        <a:gdLst>
                          <a:gd name="T0" fmla="*/ 176 w 214"/>
                          <a:gd name="T1" fmla="*/ 0 h 263"/>
                          <a:gd name="T2" fmla="*/ 214 w 214"/>
                          <a:gd name="T3" fmla="*/ 29 h 263"/>
                          <a:gd name="T4" fmla="*/ 38 w 214"/>
                          <a:gd name="T5" fmla="*/ 263 h 263"/>
                          <a:gd name="T6" fmla="*/ 0 w 214"/>
                          <a:gd name="T7" fmla="*/ 233 h 263"/>
                          <a:gd name="T8" fmla="*/ 176 w 214"/>
                          <a:gd name="T9" fmla="*/ 0 h 26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214" h="263">
                            <a:moveTo>
                              <a:pt x="176" y="0"/>
                            </a:moveTo>
                            <a:lnTo>
                              <a:pt x="214" y="29"/>
                            </a:lnTo>
                            <a:lnTo>
                              <a:pt x="38" y="263"/>
                            </a:lnTo>
                            <a:lnTo>
                              <a:pt x="0" y="233"/>
                            </a:lnTo>
                            <a:lnTo>
                              <a:pt x="176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noFill/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82" name="Freeform 65">
                        <a:extLst>
                          <a:ext uri="{FF2B5EF4-FFF2-40B4-BE49-F238E27FC236}">
                            <a16:creationId xmlns:a16="http://schemas.microsoft.com/office/drawing/2014/main" id="{F25F546C-392A-49AB-AC95-14506AAD62EA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720000">
                        <a:off x="6574809" y="2669580"/>
                        <a:ext cx="106330" cy="148644"/>
                      </a:xfrm>
                      <a:custGeom>
                        <a:avLst/>
                        <a:gdLst>
                          <a:gd name="T0" fmla="*/ 157 w 197"/>
                          <a:gd name="T1" fmla="*/ 0 h 273"/>
                          <a:gd name="T2" fmla="*/ 197 w 197"/>
                          <a:gd name="T3" fmla="*/ 25 h 273"/>
                          <a:gd name="T4" fmla="*/ 41 w 197"/>
                          <a:gd name="T5" fmla="*/ 273 h 273"/>
                          <a:gd name="T6" fmla="*/ 0 w 197"/>
                          <a:gd name="T7" fmla="*/ 247 h 273"/>
                          <a:gd name="T8" fmla="*/ 157 w 197"/>
                          <a:gd name="T9" fmla="*/ 0 h 27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97" h="273">
                            <a:moveTo>
                              <a:pt x="157" y="0"/>
                            </a:moveTo>
                            <a:lnTo>
                              <a:pt x="197" y="25"/>
                            </a:lnTo>
                            <a:lnTo>
                              <a:pt x="41" y="273"/>
                            </a:lnTo>
                            <a:lnTo>
                              <a:pt x="0" y="247"/>
                            </a:lnTo>
                            <a:lnTo>
                              <a:pt x="157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noFill/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83" name="Freeform 66">
                        <a:extLst>
                          <a:ext uri="{FF2B5EF4-FFF2-40B4-BE49-F238E27FC236}">
                            <a16:creationId xmlns:a16="http://schemas.microsoft.com/office/drawing/2014/main" id="{147B7A1F-744D-4D26-B778-06786E4F6D6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720000">
                        <a:off x="6507605" y="2602056"/>
                        <a:ext cx="95480" cy="152984"/>
                      </a:xfrm>
                      <a:custGeom>
                        <a:avLst/>
                        <a:gdLst>
                          <a:gd name="T0" fmla="*/ 135 w 177"/>
                          <a:gd name="T1" fmla="*/ 0 h 282"/>
                          <a:gd name="T2" fmla="*/ 177 w 177"/>
                          <a:gd name="T3" fmla="*/ 23 h 282"/>
                          <a:gd name="T4" fmla="*/ 42 w 177"/>
                          <a:gd name="T5" fmla="*/ 282 h 282"/>
                          <a:gd name="T6" fmla="*/ 0 w 177"/>
                          <a:gd name="T7" fmla="*/ 261 h 282"/>
                          <a:gd name="T8" fmla="*/ 135 w 177"/>
                          <a:gd name="T9" fmla="*/ 0 h 28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77" h="282">
                            <a:moveTo>
                              <a:pt x="135" y="0"/>
                            </a:moveTo>
                            <a:lnTo>
                              <a:pt x="177" y="23"/>
                            </a:lnTo>
                            <a:lnTo>
                              <a:pt x="42" y="282"/>
                            </a:lnTo>
                            <a:lnTo>
                              <a:pt x="0" y="261"/>
                            </a:lnTo>
                            <a:lnTo>
                              <a:pt x="135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noFill/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84" name="Freeform 67">
                        <a:extLst>
                          <a:ext uri="{FF2B5EF4-FFF2-40B4-BE49-F238E27FC236}">
                            <a16:creationId xmlns:a16="http://schemas.microsoft.com/office/drawing/2014/main" id="{9D561795-C29F-45EE-906B-2F7795B8D535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720000">
                        <a:off x="6357846" y="2488125"/>
                        <a:ext cx="73780" cy="159494"/>
                      </a:xfrm>
                      <a:custGeom>
                        <a:avLst/>
                        <a:gdLst>
                          <a:gd name="T0" fmla="*/ 90 w 137"/>
                          <a:gd name="T1" fmla="*/ 0 h 295"/>
                          <a:gd name="T2" fmla="*/ 137 w 137"/>
                          <a:gd name="T3" fmla="*/ 16 h 295"/>
                          <a:gd name="T4" fmla="*/ 45 w 137"/>
                          <a:gd name="T5" fmla="*/ 295 h 295"/>
                          <a:gd name="T6" fmla="*/ 0 w 137"/>
                          <a:gd name="T7" fmla="*/ 279 h 295"/>
                          <a:gd name="T8" fmla="*/ 90 w 137"/>
                          <a:gd name="T9" fmla="*/ 0 h 29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37" h="295">
                            <a:moveTo>
                              <a:pt x="90" y="0"/>
                            </a:moveTo>
                            <a:lnTo>
                              <a:pt x="137" y="16"/>
                            </a:lnTo>
                            <a:lnTo>
                              <a:pt x="45" y="295"/>
                            </a:lnTo>
                            <a:lnTo>
                              <a:pt x="0" y="279"/>
                            </a:lnTo>
                            <a:lnTo>
                              <a:pt x="90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noFill/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85" name="Freeform 68">
                        <a:extLst>
                          <a:ext uri="{FF2B5EF4-FFF2-40B4-BE49-F238E27FC236}">
                            <a16:creationId xmlns:a16="http://schemas.microsoft.com/office/drawing/2014/main" id="{CF1414C8-315A-43EE-82FA-A7CAAA08EC05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720000">
                        <a:off x="6277539" y="2442068"/>
                        <a:ext cx="61845" cy="160579"/>
                      </a:xfrm>
                      <a:custGeom>
                        <a:avLst/>
                        <a:gdLst>
                          <a:gd name="T0" fmla="*/ 66 w 114"/>
                          <a:gd name="T1" fmla="*/ 0 h 296"/>
                          <a:gd name="T2" fmla="*/ 114 w 114"/>
                          <a:gd name="T3" fmla="*/ 10 h 296"/>
                          <a:gd name="T4" fmla="*/ 47 w 114"/>
                          <a:gd name="T5" fmla="*/ 296 h 296"/>
                          <a:gd name="T6" fmla="*/ 0 w 114"/>
                          <a:gd name="T7" fmla="*/ 286 h 296"/>
                          <a:gd name="T8" fmla="*/ 66 w 114"/>
                          <a:gd name="T9" fmla="*/ 0 h 29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14" h="296">
                            <a:moveTo>
                              <a:pt x="66" y="0"/>
                            </a:moveTo>
                            <a:lnTo>
                              <a:pt x="114" y="10"/>
                            </a:lnTo>
                            <a:lnTo>
                              <a:pt x="47" y="296"/>
                            </a:lnTo>
                            <a:lnTo>
                              <a:pt x="0" y="286"/>
                            </a:lnTo>
                            <a:lnTo>
                              <a:pt x="66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noFill/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86" name="Freeform 69">
                        <a:extLst>
                          <a:ext uri="{FF2B5EF4-FFF2-40B4-BE49-F238E27FC236}">
                            <a16:creationId xmlns:a16="http://schemas.microsoft.com/office/drawing/2014/main" id="{D2A9786D-AC92-4AEC-831E-3F146D36049A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720000">
                        <a:off x="6193531" y="2402989"/>
                        <a:ext cx="49910" cy="161664"/>
                      </a:xfrm>
                      <a:custGeom>
                        <a:avLst/>
                        <a:gdLst>
                          <a:gd name="T0" fmla="*/ 44 w 92"/>
                          <a:gd name="T1" fmla="*/ 0 h 297"/>
                          <a:gd name="T2" fmla="*/ 92 w 92"/>
                          <a:gd name="T3" fmla="*/ 7 h 297"/>
                          <a:gd name="T4" fmla="*/ 48 w 92"/>
                          <a:gd name="T5" fmla="*/ 297 h 297"/>
                          <a:gd name="T6" fmla="*/ 0 w 92"/>
                          <a:gd name="T7" fmla="*/ 290 h 297"/>
                          <a:gd name="T8" fmla="*/ 44 w 92"/>
                          <a:gd name="T9" fmla="*/ 0 h 29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92" h="297">
                            <a:moveTo>
                              <a:pt x="44" y="0"/>
                            </a:moveTo>
                            <a:lnTo>
                              <a:pt x="92" y="7"/>
                            </a:lnTo>
                            <a:lnTo>
                              <a:pt x="48" y="297"/>
                            </a:lnTo>
                            <a:lnTo>
                              <a:pt x="0" y="290"/>
                            </a:lnTo>
                            <a:lnTo>
                              <a:pt x="44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noFill/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87" name="Freeform 70">
                        <a:extLst>
                          <a:ext uri="{FF2B5EF4-FFF2-40B4-BE49-F238E27FC236}">
                            <a16:creationId xmlns:a16="http://schemas.microsoft.com/office/drawing/2014/main" id="{F17A4142-4854-41E9-8E10-35A68F5131BC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720000">
                        <a:off x="6107741" y="2373260"/>
                        <a:ext cx="35805" cy="160579"/>
                      </a:xfrm>
                      <a:custGeom>
                        <a:avLst/>
                        <a:gdLst>
                          <a:gd name="T0" fmla="*/ 18 w 66"/>
                          <a:gd name="T1" fmla="*/ 0 h 295"/>
                          <a:gd name="T2" fmla="*/ 66 w 66"/>
                          <a:gd name="T3" fmla="*/ 2 h 295"/>
                          <a:gd name="T4" fmla="*/ 48 w 66"/>
                          <a:gd name="T5" fmla="*/ 295 h 295"/>
                          <a:gd name="T6" fmla="*/ 0 w 66"/>
                          <a:gd name="T7" fmla="*/ 292 h 295"/>
                          <a:gd name="T8" fmla="*/ 18 w 66"/>
                          <a:gd name="T9" fmla="*/ 0 h 29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66" h="295">
                            <a:moveTo>
                              <a:pt x="18" y="0"/>
                            </a:moveTo>
                            <a:lnTo>
                              <a:pt x="66" y="2"/>
                            </a:lnTo>
                            <a:lnTo>
                              <a:pt x="48" y="295"/>
                            </a:lnTo>
                            <a:lnTo>
                              <a:pt x="0" y="292"/>
                            </a:lnTo>
                            <a:lnTo>
                              <a:pt x="18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noFill/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88" name="Freeform 71">
                        <a:extLst>
                          <a:ext uri="{FF2B5EF4-FFF2-40B4-BE49-F238E27FC236}">
                            <a16:creationId xmlns:a16="http://schemas.microsoft.com/office/drawing/2014/main" id="{57021B7C-68E6-4526-B959-9103B8B5D24C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720000">
                        <a:off x="6698340" y="2903407"/>
                        <a:ext cx="179024" cy="164919"/>
                      </a:xfrm>
                      <a:custGeom>
                        <a:avLst/>
                        <a:gdLst>
                          <a:gd name="T0" fmla="*/ 299 w 331"/>
                          <a:gd name="T1" fmla="*/ 0 h 306"/>
                          <a:gd name="T2" fmla="*/ 331 w 331"/>
                          <a:gd name="T3" fmla="*/ 37 h 306"/>
                          <a:gd name="T4" fmla="*/ 33 w 331"/>
                          <a:gd name="T5" fmla="*/ 306 h 306"/>
                          <a:gd name="T6" fmla="*/ 0 w 331"/>
                          <a:gd name="T7" fmla="*/ 269 h 306"/>
                          <a:gd name="T8" fmla="*/ 299 w 331"/>
                          <a:gd name="T9" fmla="*/ 0 h 30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331" h="306">
                            <a:moveTo>
                              <a:pt x="299" y="0"/>
                            </a:moveTo>
                            <a:lnTo>
                              <a:pt x="331" y="37"/>
                            </a:lnTo>
                            <a:lnTo>
                              <a:pt x="33" y="306"/>
                            </a:lnTo>
                            <a:lnTo>
                              <a:pt x="0" y="269"/>
                            </a:lnTo>
                            <a:lnTo>
                              <a:pt x="299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noFill/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89" name="Freeform 72">
                        <a:extLst>
                          <a:ext uri="{FF2B5EF4-FFF2-40B4-BE49-F238E27FC236}">
                            <a16:creationId xmlns:a16="http://schemas.microsoft.com/office/drawing/2014/main" id="{15071CC9-A656-41A1-974B-1581F4225216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720000">
                        <a:off x="6838414" y="3384292"/>
                        <a:ext cx="214829" cy="91140"/>
                      </a:xfrm>
                      <a:custGeom>
                        <a:avLst/>
                        <a:gdLst>
                          <a:gd name="T0" fmla="*/ 383 w 397"/>
                          <a:gd name="T1" fmla="*/ 0 h 169"/>
                          <a:gd name="T2" fmla="*/ 397 w 397"/>
                          <a:gd name="T3" fmla="*/ 45 h 169"/>
                          <a:gd name="T4" fmla="*/ 16 w 397"/>
                          <a:gd name="T5" fmla="*/ 169 h 169"/>
                          <a:gd name="T6" fmla="*/ 0 w 397"/>
                          <a:gd name="T7" fmla="*/ 124 h 169"/>
                          <a:gd name="T8" fmla="*/ 383 w 397"/>
                          <a:gd name="T9" fmla="*/ 0 h 16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397" h="169">
                            <a:moveTo>
                              <a:pt x="383" y="0"/>
                            </a:moveTo>
                            <a:lnTo>
                              <a:pt x="397" y="45"/>
                            </a:lnTo>
                            <a:lnTo>
                              <a:pt x="16" y="169"/>
                            </a:lnTo>
                            <a:lnTo>
                              <a:pt x="0" y="124"/>
                            </a:lnTo>
                            <a:lnTo>
                              <a:pt x="383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noFill/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90" name="Freeform 73">
                        <a:extLst>
                          <a:ext uri="{FF2B5EF4-FFF2-40B4-BE49-F238E27FC236}">
                            <a16:creationId xmlns:a16="http://schemas.microsoft.com/office/drawing/2014/main" id="{D2521EC8-F96F-478C-AF0C-473B4B69298E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720000">
                        <a:off x="6804366" y="3882769"/>
                        <a:ext cx="219169" cy="41230"/>
                      </a:xfrm>
                      <a:custGeom>
                        <a:avLst/>
                        <a:gdLst>
                          <a:gd name="T0" fmla="*/ 3 w 404"/>
                          <a:gd name="T1" fmla="*/ 0 h 76"/>
                          <a:gd name="T2" fmla="*/ 404 w 404"/>
                          <a:gd name="T3" fmla="*/ 28 h 76"/>
                          <a:gd name="T4" fmla="*/ 400 w 404"/>
                          <a:gd name="T5" fmla="*/ 76 h 76"/>
                          <a:gd name="T6" fmla="*/ 0 w 404"/>
                          <a:gd name="T7" fmla="*/ 47 h 76"/>
                          <a:gd name="T8" fmla="*/ 3 w 404"/>
                          <a:gd name="T9" fmla="*/ 0 h 7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404" h="76">
                            <a:moveTo>
                              <a:pt x="3" y="0"/>
                            </a:moveTo>
                            <a:lnTo>
                              <a:pt x="404" y="28"/>
                            </a:lnTo>
                            <a:lnTo>
                              <a:pt x="400" y="76"/>
                            </a:lnTo>
                            <a:lnTo>
                              <a:pt x="0" y="47"/>
                            </a:lnTo>
                            <a:lnTo>
                              <a:pt x="3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noFill/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91" name="Freeform 74">
                        <a:extLst>
                          <a:ext uri="{FF2B5EF4-FFF2-40B4-BE49-F238E27FC236}">
                            <a16:creationId xmlns:a16="http://schemas.microsoft.com/office/drawing/2014/main" id="{5EE3B91F-4128-423B-87EF-15DFCFF8570C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720000">
                        <a:off x="6591374" y="4256143"/>
                        <a:ext cx="203979" cy="128029"/>
                      </a:xfrm>
                      <a:custGeom>
                        <a:avLst/>
                        <a:gdLst>
                          <a:gd name="T0" fmla="*/ 24 w 376"/>
                          <a:gd name="T1" fmla="*/ 0 h 235"/>
                          <a:gd name="T2" fmla="*/ 376 w 376"/>
                          <a:gd name="T3" fmla="*/ 193 h 235"/>
                          <a:gd name="T4" fmla="*/ 354 w 376"/>
                          <a:gd name="T5" fmla="*/ 235 h 235"/>
                          <a:gd name="T6" fmla="*/ 0 w 376"/>
                          <a:gd name="T7" fmla="*/ 43 h 235"/>
                          <a:gd name="T8" fmla="*/ 24 w 376"/>
                          <a:gd name="T9" fmla="*/ 0 h 23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376" h="235">
                            <a:moveTo>
                              <a:pt x="24" y="0"/>
                            </a:moveTo>
                            <a:lnTo>
                              <a:pt x="376" y="193"/>
                            </a:lnTo>
                            <a:lnTo>
                              <a:pt x="354" y="235"/>
                            </a:lnTo>
                            <a:lnTo>
                              <a:pt x="0" y="43"/>
                            </a:lnTo>
                            <a:lnTo>
                              <a:pt x="24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noFill/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92" name="Freeform 78">
                        <a:extLst>
                          <a:ext uri="{FF2B5EF4-FFF2-40B4-BE49-F238E27FC236}">
                            <a16:creationId xmlns:a16="http://schemas.microsoft.com/office/drawing/2014/main" id="{E2C51926-7BD6-491C-A1F9-11833C6CF186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720000">
                        <a:off x="4856920" y="4235045"/>
                        <a:ext cx="148644" cy="192044"/>
                      </a:xfrm>
                      <a:custGeom>
                        <a:avLst/>
                        <a:gdLst>
                          <a:gd name="T0" fmla="*/ 236 w 274"/>
                          <a:gd name="T1" fmla="*/ 0 h 354"/>
                          <a:gd name="T2" fmla="*/ 274 w 274"/>
                          <a:gd name="T3" fmla="*/ 29 h 354"/>
                          <a:gd name="T4" fmla="*/ 38 w 274"/>
                          <a:gd name="T5" fmla="*/ 354 h 354"/>
                          <a:gd name="T6" fmla="*/ 0 w 274"/>
                          <a:gd name="T7" fmla="*/ 325 h 354"/>
                          <a:gd name="T8" fmla="*/ 236 w 274"/>
                          <a:gd name="T9" fmla="*/ 0 h 35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274" h="354">
                            <a:moveTo>
                              <a:pt x="236" y="0"/>
                            </a:moveTo>
                            <a:lnTo>
                              <a:pt x="274" y="29"/>
                            </a:lnTo>
                            <a:lnTo>
                              <a:pt x="38" y="354"/>
                            </a:lnTo>
                            <a:lnTo>
                              <a:pt x="0" y="325"/>
                            </a:lnTo>
                            <a:lnTo>
                              <a:pt x="236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noFill/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93" name="Freeform 79">
                        <a:extLst>
                          <a:ext uri="{FF2B5EF4-FFF2-40B4-BE49-F238E27FC236}">
                            <a16:creationId xmlns:a16="http://schemas.microsoft.com/office/drawing/2014/main" id="{8E710B89-728E-4EAE-8AA8-3856F77E4222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720000">
                        <a:off x="4605193" y="3850412"/>
                        <a:ext cx="201809" cy="131284"/>
                      </a:xfrm>
                      <a:custGeom>
                        <a:avLst/>
                        <a:gdLst>
                          <a:gd name="T0" fmla="*/ 348 w 372"/>
                          <a:gd name="T1" fmla="*/ 0 h 242"/>
                          <a:gd name="T2" fmla="*/ 372 w 372"/>
                          <a:gd name="T3" fmla="*/ 42 h 242"/>
                          <a:gd name="T4" fmla="*/ 24 w 372"/>
                          <a:gd name="T5" fmla="*/ 242 h 242"/>
                          <a:gd name="T6" fmla="*/ 0 w 372"/>
                          <a:gd name="T7" fmla="*/ 201 h 242"/>
                          <a:gd name="T8" fmla="*/ 348 w 372"/>
                          <a:gd name="T9" fmla="*/ 0 h 24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372" h="242">
                            <a:moveTo>
                              <a:pt x="348" y="0"/>
                            </a:moveTo>
                            <a:lnTo>
                              <a:pt x="372" y="42"/>
                            </a:lnTo>
                            <a:lnTo>
                              <a:pt x="24" y="242"/>
                            </a:lnTo>
                            <a:lnTo>
                              <a:pt x="0" y="201"/>
                            </a:lnTo>
                            <a:lnTo>
                              <a:pt x="348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noFill/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94" name="Freeform 80">
                        <a:extLst>
                          <a:ext uri="{FF2B5EF4-FFF2-40B4-BE49-F238E27FC236}">
                            <a16:creationId xmlns:a16="http://schemas.microsoft.com/office/drawing/2014/main" id="{2DBE3F74-9562-4D09-8BE7-890A0534E8C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720000">
                        <a:off x="4557931" y="3420774"/>
                        <a:ext cx="218084" cy="48825"/>
                      </a:xfrm>
                      <a:custGeom>
                        <a:avLst/>
                        <a:gdLst>
                          <a:gd name="T0" fmla="*/ 400 w 404"/>
                          <a:gd name="T1" fmla="*/ 0 h 90"/>
                          <a:gd name="T2" fmla="*/ 404 w 404"/>
                          <a:gd name="T3" fmla="*/ 48 h 90"/>
                          <a:gd name="T4" fmla="*/ 4 w 404"/>
                          <a:gd name="T5" fmla="*/ 90 h 90"/>
                          <a:gd name="T6" fmla="*/ 0 w 404"/>
                          <a:gd name="T7" fmla="*/ 42 h 90"/>
                          <a:gd name="T8" fmla="*/ 400 w 404"/>
                          <a:gd name="T9" fmla="*/ 0 h 9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404" h="90">
                            <a:moveTo>
                              <a:pt x="400" y="0"/>
                            </a:moveTo>
                            <a:lnTo>
                              <a:pt x="404" y="48"/>
                            </a:lnTo>
                            <a:lnTo>
                              <a:pt x="4" y="90"/>
                            </a:lnTo>
                            <a:lnTo>
                              <a:pt x="0" y="42"/>
                            </a:lnTo>
                            <a:lnTo>
                              <a:pt x="400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noFill/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95" name="Freeform 81">
                        <a:extLst>
                          <a:ext uri="{FF2B5EF4-FFF2-40B4-BE49-F238E27FC236}">
                            <a16:creationId xmlns:a16="http://schemas.microsoft.com/office/drawing/2014/main" id="{22E11B18-47B0-4B22-B142-53B98DAD4E24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720000">
                        <a:off x="5516465" y="2358362"/>
                        <a:ext cx="112840" cy="209404"/>
                      </a:xfrm>
                      <a:custGeom>
                        <a:avLst/>
                        <a:gdLst>
                          <a:gd name="T0" fmla="*/ 44 w 207"/>
                          <a:gd name="T1" fmla="*/ 0 h 387"/>
                          <a:gd name="T2" fmla="*/ 207 w 207"/>
                          <a:gd name="T3" fmla="*/ 367 h 387"/>
                          <a:gd name="T4" fmla="*/ 163 w 207"/>
                          <a:gd name="T5" fmla="*/ 387 h 387"/>
                          <a:gd name="T6" fmla="*/ 0 w 207"/>
                          <a:gd name="T7" fmla="*/ 19 h 387"/>
                          <a:gd name="T8" fmla="*/ 44 w 207"/>
                          <a:gd name="T9" fmla="*/ 0 h 38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207" h="387">
                            <a:moveTo>
                              <a:pt x="44" y="0"/>
                            </a:moveTo>
                            <a:lnTo>
                              <a:pt x="207" y="367"/>
                            </a:lnTo>
                            <a:lnTo>
                              <a:pt x="163" y="387"/>
                            </a:lnTo>
                            <a:lnTo>
                              <a:pt x="0" y="19"/>
                            </a:lnTo>
                            <a:lnTo>
                              <a:pt x="44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noFill/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27" name="Group 26">
                      <a:extLst>
                        <a:ext uri="{FF2B5EF4-FFF2-40B4-BE49-F238E27FC236}">
                          <a16:creationId xmlns:a16="http://schemas.microsoft.com/office/drawing/2014/main" id="{2F5A8E93-CC24-41DF-B029-EAB37867E49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532122" y="2562340"/>
                      <a:ext cx="2170571" cy="1757022"/>
                      <a:chOff x="4771960" y="2575040"/>
                      <a:chExt cx="2170571" cy="1757022"/>
                    </a:xfrm>
                  </p:grpSpPr>
                  <p:sp>
                    <p:nvSpPr>
                      <p:cNvPr id="28" name="TextBox 98">
                        <a:extLst>
                          <a:ext uri="{FF2B5EF4-FFF2-40B4-BE49-F238E27FC236}">
                            <a16:creationId xmlns:a16="http://schemas.microsoft.com/office/drawing/2014/main" id="{32FBF5CE-59AC-4D57-903F-547E62BB808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965181" y="4028444"/>
                        <a:ext cx="355682" cy="3036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none" rtlCol="0">
                        <a:spAutoFit/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700" b="1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0</a:t>
                        </a:r>
                      </a:p>
                    </p:txBody>
                  </p:sp>
                  <p:sp>
                    <p:nvSpPr>
                      <p:cNvPr id="29" name="TextBox 99">
                        <a:extLst>
                          <a:ext uri="{FF2B5EF4-FFF2-40B4-BE49-F238E27FC236}">
                            <a16:creationId xmlns:a16="http://schemas.microsoft.com/office/drawing/2014/main" id="{763AABB0-8718-42EC-96B2-3B26BAE1099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860094" y="2950186"/>
                        <a:ext cx="431098" cy="3036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none" rtlCol="0">
                        <a:spAutoFit/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700" b="1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30</a:t>
                        </a:r>
                      </a:p>
                    </p:txBody>
                  </p:sp>
                  <p:sp>
                    <p:nvSpPr>
                      <p:cNvPr id="30" name="TextBox 100">
                        <a:extLst>
                          <a:ext uri="{FF2B5EF4-FFF2-40B4-BE49-F238E27FC236}">
                            <a16:creationId xmlns:a16="http://schemas.microsoft.com/office/drawing/2014/main" id="{6BB15AEB-56CA-4A52-A1F2-790A074B877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773584" y="3324354"/>
                        <a:ext cx="431098" cy="3036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none" rtlCol="0">
                        <a:spAutoFit/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700" b="1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20</a:t>
                        </a:r>
                      </a:p>
                    </p:txBody>
                  </p:sp>
                  <p:sp>
                    <p:nvSpPr>
                      <p:cNvPr id="31" name="TextBox 101">
                        <a:extLst>
                          <a:ext uri="{FF2B5EF4-FFF2-40B4-BE49-F238E27FC236}">
                            <a16:creationId xmlns:a16="http://schemas.microsoft.com/office/drawing/2014/main" id="{F6EC3AFF-AACA-479A-94CC-6628C775812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771960" y="3675452"/>
                        <a:ext cx="431098" cy="3036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none" rtlCol="0">
                        <a:spAutoFit/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700" b="1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10</a:t>
                        </a:r>
                      </a:p>
                    </p:txBody>
                  </p:sp>
                  <p:sp>
                    <p:nvSpPr>
                      <p:cNvPr id="32" name="TextBox 102">
                        <a:extLst>
                          <a:ext uri="{FF2B5EF4-FFF2-40B4-BE49-F238E27FC236}">
                            <a16:creationId xmlns:a16="http://schemas.microsoft.com/office/drawing/2014/main" id="{3E1F710F-3E8E-4607-BDC8-B954BCCFC1F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114141" y="2694319"/>
                        <a:ext cx="431098" cy="3036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none" rtlCol="0">
                        <a:spAutoFit/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700" b="1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40</a:t>
                        </a:r>
                      </a:p>
                    </p:txBody>
                  </p:sp>
                  <p:sp>
                    <p:nvSpPr>
                      <p:cNvPr id="33" name="TextBox 103">
                        <a:extLst>
                          <a:ext uri="{FF2B5EF4-FFF2-40B4-BE49-F238E27FC236}">
                            <a16:creationId xmlns:a16="http://schemas.microsoft.com/office/drawing/2014/main" id="{A665B5E5-DD27-4A43-801E-AE3AA46B9CB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430147" y="2575040"/>
                        <a:ext cx="431098" cy="3036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none" rtlCol="0">
                        <a:spAutoFit/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700" b="1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50</a:t>
                        </a:r>
                      </a:p>
                    </p:txBody>
                  </p:sp>
                  <p:sp>
                    <p:nvSpPr>
                      <p:cNvPr id="34" name="TextBox 104">
                        <a:extLst>
                          <a:ext uri="{FF2B5EF4-FFF2-40B4-BE49-F238E27FC236}">
                            <a16:creationId xmlns:a16="http://schemas.microsoft.com/office/drawing/2014/main" id="{B7ED79FA-ABC2-4A43-952C-EEF0CF260C2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814362" y="2589934"/>
                        <a:ext cx="431098" cy="3036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none" rtlCol="0">
                        <a:spAutoFit/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700" b="1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60</a:t>
                        </a:r>
                      </a:p>
                    </p:txBody>
                  </p:sp>
                  <p:sp>
                    <p:nvSpPr>
                      <p:cNvPr id="35" name="TextBox 105">
                        <a:extLst>
                          <a:ext uri="{FF2B5EF4-FFF2-40B4-BE49-F238E27FC236}">
                            <a16:creationId xmlns:a16="http://schemas.microsoft.com/office/drawing/2014/main" id="{8F88A6B9-131A-4BE2-A88A-1187EA4C273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129209" y="2722760"/>
                        <a:ext cx="431098" cy="3036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none" rtlCol="0">
                        <a:spAutoFit/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700" b="1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70</a:t>
                        </a:r>
                      </a:p>
                    </p:txBody>
                  </p:sp>
                  <p:sp>
                    <p:nvSpPr>
                      <p:cNvPr id="36" name="TextBox 106">
                        <a:extLst>
                          <a:ext uri="{FF2B5EF4-FFF2-40B4-BE49-F238E27FC236}">
                            <a16:creationId xmlns:a16="http://schemas.microsoft.com/office/drawing/2014/main" id="{B062134F-DA7C-42CF-A7E9-F760B549657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360250" y="2957665"/>
                        <a:ext cx="431098" cy="3036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none" rtlCol="0">
                        <a:spAutoFit/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700" b="1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80</a:t>
                        </a:r>
                      </a:p>
                    </p:txBody>
                  </p:sp>
                  <p:sp>
                    <p:nvSpPr>
                      <p:cNvPr id="37" name="TextBox 107">
                        <a:extLst>
                          <a:ext uri="{FF2B5EF4-FFF2-40B4-BE49-F238E27FC236}">
                            <a16:creationId xmlns:a16="http://schemas.microsoft.com/office/drawing/2014/main" id="{97B3D021-098E-497F-A4F4-1C67270208B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511433" y="3295824"/>
                        <a:ext cx="431098" cy="3036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none" rtlCol="0">
                        <a:spAutoFit/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700" b="1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90</a:t>
                        </a:r>
                      </a:p>
                    </p:txBody>
                  </p:sp>
                  <p:sp>
                    <p:nvSpPr>
                      <p:cNvPr id="38" name="TextBox 108">
                        <a:extLst>
                          <a:ext uri="{FF2B5EF4-FFF2-40B4-BE49-F238E27FC236}">
                            <a16:creationId xmlns:a16="http://schemas.microsoft.com/office/drawing/2014/main" id="{3FDB892C-733D-4305-9DB6-242FFD05281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374657" y="3687972"/>
                        <a:ext cx="506517" cy="3036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none" rtlCol="0">
                        <a:spAutoFit/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700" b="1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100</a:t>
                        </a:r>
                      </a:p>
                    </p:txBody>
                  </p:sp>
                  <p:sp>
                    <p:nvSpPr>
                      <p:cNvPr id="39" name="TextBox 109">
                        <a:extLst>
                          <a:ext uri="{FF2B5EF4-FFF2-40B4-BE49-F238E27FC236}">
                            <a16:creationId xmlns:a16="http://schemas.microsoft.com/office/drawing/2014/main" id="{6905D7AA-DE8E-413E-8D54-919AF7875AB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233758" y="4024402"/>
                        <a:ext cx="506517" cy="3036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none" rtlCol="0">
                        <a:spAutoFit/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700" b="1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110</a:t>
                        </a:r>
                      </a:p>
                    </p:txBody>
                  </p:sp>
                </p:grpSp>
              </p:grpSp>
            </p:grp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CC165D74-E08E-4EC8-91E7-F818703E1098}"/>
                    </a:ext>
                  </a:extLst>
                </p:cNvPr>
                <p:cNvGrpSpPr/>
                <p:nvPr/>
              </p:nvGrpSpPr>
              <p:grpSpPr>
                <a:xfrm rot="8100000">
                  <a:off x="4271575" y="2920954"/>
                  <a:ext cx="1619351" cy="749978"/>
                  <a:chOff x="3198722" y="3228722"/>
                  <a:chExt cx="1619351" cy="749978"/>
                </a:xfrm>
              </p:grpSpPr>
              <p:sp>
                <p:nvSpPr>
                  <p:cNvPr id="18" name="Freeform 203">
                    <a:extLst>
                      <a:ext uri="{FF2B5EF4-FFF2-40B4-BE49-F238E27FC236}">
                        <a16:creationId xmlns:a16="http://schemas.microsoft.com/office/drawing/2014/main" id="{BEF6F68C-95D2-4780-B06F-542A16DB6240}"/>
                      </a:ext>
                    </a:extLst>
                  </p:cNvPr>
                  <p:cNvSpPr/>
                  <p:nvPr/>
                </p:nvSpPr>
                <p:spPr>
                  <a:xfrm rot="2095933">
                    <a:off x="3198722" y="3228722"/>
                    <a:ext cx="1607424" cy="243399"/>
                  </a:xfrm>
                  <a:custGeom>
                    <a:avLst/>
                    <a:gdLst>
                      <a:gd name="connsiteX0" fmla="*/ 1607424 w 1607424"/>
                      <a:gd name="connsiteY0" fmla="*/ 0 h 243399"/>
                      <a:gd name="connsiteX1" fmla="*/ 1607424 w 1607424"/>
                      <a:gd name="connsiteY1" fmla="*/ 243399 h 243399"/>
                      <a:gd name="connsiteX2" fmla="*/ 0 w 1607424"/>
                      <a:gd name="connsiteY2" fmla="*/ 121699 h 243399"/>
                      <a:gd name="connsiteX3" fmla="*/ 1607424 w 1607424"/>
                      <a:gd name="connsiteY3" fmla="*/ 0 h 2433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07424" h="243399">
                        <a:moveTo>
                          <a:pt x="1607424" y="0"/>
                        </a:moveTo>
                        <a:lnTo>
                          <a:pt x="1607424" y="243399"/>
                        </a:lnTo>
                        <a:lnTo>
                          <a:pt x="0" y="121699"/>
                        </a:lnTo>
                        <a:lnTo>
                          <a:pt x="1607424" y="0"/>
                        </a:lnTo>
                        <a:close/>
                      </a:path>
                    </a:pathLst>
                  </a:custGeom>
                  <a:gradFill>
                    <a:gsLst>
                      <a:gs pos="100000">
                        <a:srgbClr val="68130C"/>
                      </a:gs>
                      <a:gs pos="34000">
                        <a:srgbClr val="EA4E42"/>
                      </a:gs>
                    </a:gsLst>
                    <a:lin ang="162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19" name="Group 18">
                    <a:extLst>
                      <a:ext uri="{FF2B5EF4-FFF2-40B4-BE49-F238E27FC236}">
                        <a16:creationId xmlns:a16="http://schemas.microsoft.com/office/drawing/2014/main" id="{9AA461BB-471A-4B52-903A-F4A9743BDEC5}"/>
                      </a:ext>
                    </a:extLst>
                  </p:cNvPr>
                  <p:cNvGrpSpPr/>
                  <p:nvPr/>
                </p:nvGrpSpPr>
                <p:grpSpPr>
                  <a:xfrm>
                    <a:off x="4362096" y="3521096"/>
                    <a:ext cx="455977" cy="457604"/>
                    <a:chOff x="4376611" y="3028757"/>
                    <a:chExt cx="455977" cy="457604"/>
                  </a:xfrm>
                </p:grpSpPr>
                <p:sp>
                  <p:nvSpPr>
                    <p:cNvPr id="20" name="Oval 19">
                      <a:extLst>
                        <a:ext uri="{FF2B5EF4-FFF2-40B4-BE49-F238E27FC236}">
                          <a16:creationId xmlns:a16="http://schemas.microsoft.com/office/drawing/2014/main" id="{59ACFB87-EC1E-4DF8-A313-B8B744B2A68E}"/>
                        </a:ext>
                      </a:extLst>
                    </p:cNvPr>
                    <p:cNvSpPr/>
                    <p:nvPr/>
                  </p:nvSpPr>
                  <p:spPr>
                    <a:xfrm rot="13500000">
                      <a:off x="4375798" y="3029570"/>
                      <a:ext cx="457604" cy="455977"/>
                    </a:xfrm>
                    <a:prstGeom prst="ellipse">
                      <a:avLst/>
                    </a:prstGeom>
                    <a:solidFill>
                      <a:srgbClr val="FFFFFF">
                        <a:lumMod val="95000"/>
                      </a:srgbClr>
                    </a:solidFill>
                    <a:ln w="25400" cap="flat" cmpd="sng" algn="ctr">
                      <a:noFill/>
                      <a:prstDash val="solid"/>
                    </a:ln>
                    <a:effectLst>
                      <a:outerShdw blurRad="50800" dist="38100" dir="16200000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grpSp>
                  <p:nvGrpSpPr>
                    <p:cNvPr id="21" name="Group 20">
                      <a:extLst>
                        <a:ext uri="{FF2B5EF4-FFF2-40B4-BE49-F238E27FC236}">
                          <a16:creationId xmlns:a16="http://schemas.microsoft.com/office/drawing/2014/main" id="{DBC63682-D9A4-4A29-945E-472BC241890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409566" y="3062529"/>
                      <a:ext cx="390063" cy="390069"/>
                      <a:chOff x="2475310" y="5156508"/>
                      <a:chExt cx="161886" cy="161890"/>
                    </a:xfrm>
                  </p:grpSpPr>
                  <p:sp>
                    <p:nvSpPr>
                      <p:cNvPr id="22" name="Oval 21">
                        <a:extLst>
                          <a:ext uri="{FF2B5EF4-FFF2-40B4-BE49-F238E27FC236}">
                            <a16:creationId xmlns:a16="http://schemas.microsoft.com/office/drawing/2014/main" id="{0536E6AD-58BC-417C-824F-78B6349A0801}"/>
                          </a:ext>
                        </a:extLst>
                      </p:cNvPr>
                      <p:cNvSpPr/>
                      <p:nvPr/>
                    </p:nvSpPr>
                    <p:spPr>
                      <a:xfrm rot="13500000">
                        <a:off x="2475308" y="5156510"/>
                        <a:ext cx="161890" cy="161886"/>
                      </a:xfrm>
                      <a:prstGeom prst="ellipse">
                        <a:avLst/>
                      </a:prstGeom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>
                          <a:solidFill>
                            <a:prstClr val="whit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3" name="Oval 22">
                        <a:extLst>
                          <a:ext uri="{FF2B5EF4-FFF2-40B4-BE49-F238E27FC236}">
                            <a16:creationId xmlns:a16="http://schemas.microsoft.com/office/drawing/2014/main" id="{3E5426AC-DC79-4DDC-85F8-A9257D74785F}"/>
                          </a:ext>
                        </a:extLst>
                      </p:cNvPr>
                      <p:cNvSpPr/>
                      <p:nvPr/>
                    </p:nvSpPr>
                    <p:spPr>
                      <a:xfrm rot="13500000">
                        <a:off x="2518888" y="5202469"/>
                        <a:ext cx="74733" cy="74731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>
                          <a:solidFill>
                            <a:prstClr val="whit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</p:grpSp>
            </p:grpSp>
          </p:grpSp>
        </p:grpSp>
        <p:sp>
          <p:nvSpPr>
            <p:cNvPr id="12" name="Oval 58">
              <a:extLst>
                <a:ext uri="{FF2B5EF4-FFF2-40B4-BE49-F238E27FC236}">
                  <a16:creationId xmlns:a16="http://schemas.microsoft.com/office/drawing/2014/main" id="{DE27A30F-6948-4E2D-BD6A-EA41EC941F5F}"/>
                </a:ext>
              </a:extLst>
            </p:cNvPr>
            <p:cNvSpPr/>
            <p:nvPr/>
          </p:nvSpPr>
          <p:spPr>
            <a:xfrm>
              <a:off x="4662128" y="2739535"/>
              <a:ext cx="2826483" cy="1542899"/>
            </a:xfrm>
            <a:custGeom>
              <a:avLst/>
              <a:gdLst>
                <a:gd name="connsiteX0" fmla="*/ 0 w 3661118"/>
                <a:gd name="connsiteY0" fmla="*/ 1857583 h 3715166"/>
                <a:gd name="connsiteX1" fmla="*/ 1830559 w 3661118"/>
                <a:gd name="connsiteY1" fmla="*/ 0 h 3715166"/>
                <a:gd name="connsiteX2" fmla="*/ 3661118 w 3661118"/>
                <a:gd name="connsiteY2" fmla="*/ 1857583 h 3715166"/>
                <a:gd name="connsiteX3" fmla="*/ 1830559 w 3661118"/>
                <a:gd name="connsiteY3" fmla="*/ 3715166 h 3715166"/>
                <a:gd name="connsiteX4" fmla="*/ 0 w 3661118"/>
                <a:gd name="connsiteY4" fmla="*/ 1857583 h 3715166"/>
                <a:gd name="connsiteX0" fmla="*/ 0 w 3661118"/>
                <a:gd name="connsiteY0" fmla="*/ 1857583 h 1857583"/>
                <a:gd name="connsiteX1" fmla="*/ 1830559 w 3661118"/>
                <a:gd name="connsiteY1" fmla="*/ 0 h 1857583"/>
                <a:gd name="connsiteX2" fmla="*/ 3661118 w 3661118"/>
                <a:gd name="connsiteY2" fmla="*/ 1857583 h 1857583"/>
                <a:gd name="connsiteX3" fmla="*/ 0 w 3661118"/>
                <a:gd name="connsiteY3" fmla="*/ 1857583 h 1857583"/>
                <a:gd name="connsiteX0" fmla="*/ 0 w 3730068"/>
                <a:gd name="connsiteY0" fmla="*/ 1857583 h 2086320"/>
                <a:gd name="connsiteX1" fmla="*/ 1830559 w 3730068"/>
                <a:gd name="connsiteY1" fmla="*/ 0 h 2086320"/>
                <a:gd name="connsiteX2" fmla="*/ 3730068 w 3730068"/>
                <a:gd name="connsiteY2" fmla="*/ 1850603 h 2086320"/>
                <a:gd name="connsiteX3" fmla="*/ 0 w 3730068"/>
                <a:gd name="connsiteY3" fmla="*/ 1857583 h 2086320"/>
                <a:gd name="connsiteX0" fmla="*/ 0 w 3888652"/>
                <a:gd name="connsiteY0" fmla="*/ 1850603 h 2082800"/>
                <a:gd name="connsiteX1" fmla="*/ 1989143 w 3888652"/>
                <a:gd name="connsiteY1" fmla="*/ 0 h 2082800"/>
                <a:gd name="connsiteX2" fmla="*/ 3888652 w 3888652"/>
                <a:gd name="connsiteY2" fmla="*/ 1850603 h 2082800"/>
                <a:gd name="connsiteX3" fmla="*/ 0 w 3888652"/>
                <a:gd name="connsiteY3" fmla="*/ 1850603 h 2082800"/>
                <a:gd name="connsiteX0" fmla="*/ 0 w 3888652"/>
                <a:gd name="connsiteY0" fmla="*/ 1906444 h 2138641"/>
                <a:gd name="connsiteX1" fmla="*/ 1982249 w 3888652"/>
                <a:gd name="connsiteY1" fmla="*/ 0 h 2138641"/>
                <a:gd name="connsiteX2" fmla="*/ 3888652 w 3888652"/>
                <a:gd name="connsiteY2" fmla="*/ 1906444 h 2138641"/>
                <a:gd name="connsiteX3" fmla="*/ 0 w 3888652"/>
                <a:gd name="connsiteY3" fmla="*/ 1906444 h 2138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8652" h="2138641">
                  <a:moveTo>
                    <a:pt x="0" y="1906444"/>
                  </a:moveTo>
                  <a:cubicBezTo>
                    <a:pt x="0" y="880529"/>
                    <a:pt x="971259" y="0"/>
                    <a:pt x="1982249" y="0"/>
                  </a:cubicBezTo>
                  <a:cubicBezTo>
                    <a:pt x="2993239" y="0"/>
                    <a:pt x="3888652" y="880529"/>
                    <a:pt x="3888652" y="1906444"/>
                  </a:cubicBezTo>
                  <a:cubicBezTo>
                    <a:pt x="3583559" y="2216041"/>
                    <a:pt x="305093" y="2216041"/>
                    <a:pt x="0" y="190644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6" name="TextBox 265">
            <a:extLst>
              <a:ext uri="{FF2B5EF4-FFF2-40B4-BE49-F238E27FC236}">
                <a16:creationId xmlns:a16="http://schemas.microsoft.com/office/drawing/2014/main" id="{5E30609D-4400-4449-88AE-9D53E439F405}"/>
              </a:ext>
            </a:extLst>
          </p:cNvPr>
          <p:cNvSpPr txBox="1"/>
          <p:nvPr/>
        </p:nvSpPr>
        <p:spPr>
          <a:xfrm>
            <a:off x="11770076" y="6375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IN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0E0028-F498-98D7-D867-17BECD85A12E}"/>
              </a:ext>
            </a:extLst>
          </p:cNvPr>
          <p:cNvSpPr txBox="1"/>
          <p:nvPr/>
        </p:nvSpPr>
        <p:spPr>
          <a:xfrm>
            <a:off x="1880619" y="318782"/>
            <a:ext cx="851334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/>
              <a:t>OVERVIEW</a:t>
            </a:r>
            <a:endParaRPr lang="en-NA" sz="50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D20C5F-EEEF-6E30-8205-5A979F2BD8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16" y="239133"/>
            <a:ext cx="3501627" cy="96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424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F7AC07-CC9C-5508-F34C-63DCD7C65B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F5E80-D452-4049-71B8-E4CD6FD6572B}"/>
              </a:ext>
            </a:extLst>
          </p:cNvPr>
          <p:cNvSpPr txBox="1">
            <a:spLocks/>
          </p:cNvSpPr>
          <p:nvPr/>
        </p:nvSpPr>
        <p:spPr>
          <a:xfrm>
            <a:off x="1686307" y="2102691"/>
            <a:ext cx="8841533" cy="4484775"/>
          </a:xfrm>
          <a:prstGeom prst="rect">
            <a:avLst/>
          </a:prstGeom>
        </p:spPr>
        <p:txBody>
          <a:bodyPr>
            <a:noAutofit/>
          </a:bodyPr>
          <a:lstStyle>
            <a:lvl1pPr marL="381133" indent="-381133" algn="l" defTabSz="508178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5789" indent="-317611" algn="l" defTabSz="508178" rtl="0" eaLnBrk="1" latinLnBrk="0" hangingPunct="1">
              <a:spcBef>
                <a:spcPct val="20000"/>
              </a:spcBef>
              <a:buFont typeface="Arial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0445" indent="-254089" algn="l" defTabSz="50817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622" indent="-254089" algn="l" defTabSz="508178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800" indent="-254089" algn="l" defTabSz="508178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4978" indent="-254089" algn="l" defTabSz="508178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03156" indent="-254089" algn="l" defTabSz="508178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1334" indent="-254089" algn="l" defTabSz="508178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9511" indent="-254089" algn="l" defTabSz="508178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515" dirty="0"/>
          </a:p>
        </p:txBody>
      </p:sp>
      <p:pic>
        <p:nvPicPr>
          <p:cNvPr id="2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EAAE426-C8A7-9375-7FD1-80EF42E8F4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3782" y="1510633"/>
            <a:ext cx="4803774" cy="1725357"/>
          </a:xfrm>
          <a:prstGeom prst="rect">
            <a:avLst/>
          </a:prstGeom>
        </p:spPr>
      </p:pic>
      <p:pic>
        <p:nvPicPr>
          <p:cNvPr id="4" name="Content Placeholder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20D7351-BD89-B89A-083A-D99C6B1AE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9004" y="3675058"/>
            <a:ext cx="4971557" cy="1236669"/>
          </a:xfrm>
          <a:prstGeom prst="rect">
            <a:avLst/>
          </a:prstGeom>
        </p:spPr>
      </p:pic>
      <p:sp>
        <p:nvSpPr>
          <p:cNvPr id="6" name="Content Placeholder 9">
            <a:extLst>
              <a:ext uri="{FF2B5EF4-FFF2-40B4-BE49-F238E27FC236}">
                <a16:creationId xmlns:a16="http://schemas.microsoft.com/office/drawing/2014/main" id="{9353D3D0-BA3E-B971-6254-B75FBD10CF39}"/>
              </a:ext>
            </a:extLst>
          </p:cNvPr>
          <p:cNvSpPr txBox="1">
            <a:spLocks/>
          </p:cNvSpPr>
          <p:nvPr/>
        </p:nvSpPr>
        <p:spPr>
          <a:xfrm>
            <a:off x="920291" y="2244978"/>
            <a:ext cx="4803775" cy="286015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Once the banking details is successfully uploaded, the </a:t>
            </a: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may click on </a:t>
            </a:r>
            <a:r>
              <a:rPr lang="en-US" sz="18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refund information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view the </a:t>
            </a:r>
            <a:r>
              <a:rPr lang="en-US" sz="18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refund status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endParaRPr lang="en-GB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 read as “Payment request on Hold”:</a:t>
            </a:r>
            <a:endParaRPr lang="en-GB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br>
              <a:rPr lang="en-US" sz="1800" dirty="0">
                <a:solidFill>
                  <a:schemeClr val="bg1"/>
                </a:solidFill>
              </a:rPr>
            </a:b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2245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591D58-3A63-6152-4E13-26CB376BA0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E1A06-8CAC-284A-769F-8A34C62A66D2}"/>
              </a:ext>
            </a:extLst>
          </p:cNvPr>
          <p:cNvSpPr txBox="1">
            <a:spLocks/>
          </p:cNvSpPr>
          <p:nvPr/>
        </p:nvSpPr>
        <p:spPr>
          <a:xfrm>
            <a:off x="1686307" y="2102691"/>
            <a:ext cx="8841533" cy="4484775"/>
          </a:xfrm>
          <a:prstGeom prst="rect">
            <a:avLst/>
          </a:prstGeom>
        </p:spPr>
        <p:txBody>
          <a:bodyPr>
            <a:noAutofit/>
          </a:bodyPr>
          <a:lstStyle>
            <a:lvl1pPr marL="381133" indent="-381133" algn="l" defTabSz="508178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5789" indent="-317611" algn="l" defTabSz="508178" rtl="0" eaLnBrk="1" latinLnBrk="0" hangingPunct="1">
              <a:spcBef>
                <a:spcPct val="20000"/>
              </a:spcBef>
              <a:buFont typeface="Arial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0445" indent="-254089" algn="l" defTabSz="50817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622" indent="-254089" algn="l" defTabSz="508178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800" indent="-254089" algn="l" defTabSz="508178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4978" indent="-254089" algn="l" defTabSz="508178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03156" indent="-254089" algn="l" defTabSz="508178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1334" indent="-254089" algn="l" defTabSz="508178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9511" indent="-254089" algn="l" defTabSz="508178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515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56DC84E-74EB-6BEA-92A1-98F79623FA4E}"/>
              </a:ext>
            </a:extLst>
          </p:cNvPr>
          <p:cNvSpPr txBox="1">
            <a:spLocks/>
          </p:cNvSpPr>
          <p:nvPr/>
        </p:nvSpPr>
        <p:spPr>
          <a:xfrm>
            <a:off x="712381" y="627322"/>
            <a:ext cx="11158041" cy="1430078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en-US" sz="18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8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</a:t>
            </a:r>
            <a:r>
              <a:rPr lang="en-US" sz="8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Once applied for refund, a system validation will prohibit you from processing another.  </a:t>
            </a:r>
            <a:br>
              <a:rPr lang="en-GB" sz="8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8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Displayed message below. </a:t>
            </a:r>
            <a:br>
              <a:rPr lang="en-US" sz="6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6700" dirty="0"/>
          </a:p>
        </p:txBody>
      </p:sp>
      <p:pic>
        <p:nvPicPr>
          <p:cNvPr id="9" name="Picture 8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AE95D12-859A-172A-EDDA-FC9A25343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6292" y="1818517"/>
            <a:ext cx="4852987" cy="3987801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2642CD0-427D-E716-DE99-18AE3B2A3417}"/>
              </a:ext>
            </a:extLst>
          </p:cNvPr>
          <p:cNvSpPr txBox="1">
            <a:spLocks/>
          </p:cNvSpPr>
          <p:nvPr/>
        </p:nvSpPr>
        <p:spPr>
          <a:xfrm>
            <a:off x="321578" y="2057400"/>
            <a:ext cx="5532057" cy="38036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800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8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CONCLUDES THE PROCESS OF THE STUDENT REFUND APPLICATION ON I-ENABLER</a:t>
            </a:r>
            <a:b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800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1800" b="1" u="sng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 AND THE STUDENT DEBTORS OFFICE WILL BE NOTIFIED OF EACH PROCESS VIA EMAIL.</a:t>
            </a:r>
            <a:endParaRPr lang="en-GB" sz="18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12403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E8E1F9-F483-E17F-A829-DC0EA1BE10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74C90-C5C1-5DE6-D887-2F743311B2C9}"/>
              </a:ext>
            </a:extLst>
          </p:cNvPr>
          <p:cNvSpPr txBox="1">
            <a:spLocks/>
          </p:cNvSpPr>
          <p:nvPr/>
        </p:nvSpPr>
        <p:spPr>
          <a:xfrm>
            <a:off x="1686307" y="2102691"/>
            <a:ext cx="8841533" cy="4484775"/>
          </a:xfrm>
          <a:prstGeom prst="rect">
            <a:avLst/>
          </a:prstGeom>
        </p:spPr>
        <p:txBody>
          <a:bodyPr>
            <a:noAutofit/>
          </a:bodyPr>
          <a:lstStyle>
            <a:lvl1pPr marL="381133" indent="-381133" algn="l" defTabSz="508178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5789" indent="-317611" algn="l" defTabSz="508178" rtl="0" eaLnBrk="1" latinLnBrk="0" hangingPunct="1">
              <a:spcBef>
                <a:spcPct val="20000"/>
              </a:spcBef>
              <a:buFont typeface="Arial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0445" indent="-254089" algn="l" defTabSz="50817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622" indent="-254089" algn="l" defTabSz="508178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800" indent="-254089" algn="l" defTabSz="508178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4978" indent="-254089" algn="l" defTabSz="508178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03156" indent="-254089" algn="l" defTabSz="508178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1334" indent="-254089" algn="l" defTabSz="508178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9511" indent="-254089" algn="l" defTabSz="508178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515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0D58F5-7976-1DDB-E670-78DA6199E4D7}"/>
              </a:ext>
            </a:extLst>
          </p:cNvPr>
          <p:cNvSpPr txBox="1">
            <a:spLocks/>
          </p:cNvSpPr>
          <p:nvPr/>
        </p:nvSpPr>
        <p:spPr>
          <a:xfrm>
            <a:off x="1195180" y="1331641"/>
            <a:ext cx="9601196" cy="130386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/>
              <a:t>Student can check the refund status on the student kiosk, after the OACB payment:</a:t>
            </a:r>
            <a:endParaRPr lang="en-NA" sz="24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56100E-60D4-DE3F-D2AA-E8899CB74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566" y="2365696"/>
            <a:ext cx="10645630" cy="414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3069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2E06CA-15AB-C24C-7231-C7B8D596AD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363C6-6FC8-381C-DD76-EB4290CE0954}"/>
              </a:ext>
            </a:extLst>
          </p:cNvPr>
          <p:cNvSpPr txBox="1">
            <a:spLocks/>
          </p:cNvSpPr>
          <p:nvPr/>
        </p:nvSpPr>
        <p:spPr>
          <a:xfrm>
            <a:off x="1686307" y="2102691"/>
            <a:ext cx="8841533" cy="4484775"/>
          </a:xfrm>
          <a:prstGeom prst="rect">
            <a:avLst/>
          </a:prstGeom>
        </p:spPr>
        <p:txBody>
          <a:bodyPr>
            <a:noAutofit/>
          </a:bodyPr>
          <a:lstStyle>
            <a:lvl1pPr marL="381133" indent="-381133" algn="l" defTabSz="508178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5789" indent="-317611" algn="l" defTabSz="508178" rtl="0" eaLnBrk="1" latinLnBrk="0" hangingPunct="1">
              <a:spcBef>
                <a:spcPct val="20000"/>
              </a:spcBef>
              <a:buFont typeface="Arial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0445" indent="-254089" algn="l" defTabSz="50817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622" indent="-254089" algn="l" defTabSz="508178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800" indent="-254089" algn="l" defTabSz="508178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4978" indent="-254089" algn="l" defTabSz="508178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03156" indent="-254089" algn="l" defTabSz="508178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1334" indent="-254089" algn="l" defTabSz="508178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9511" indent="-254089" algn="l" defTabSz="508178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515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F4D102-A2A5-C932-201E-2029A1584951}"/>
              </a:ext>
            </a:extLst>
          </p:cNvPr>
          <p:cNvSpPr txBox="1">
            <a:spLocks/>
          </p:cNvSpPr>
          <p:nvPr/>
        </p:nvSpPr>
        <p:spPr>
          <a:xfrm>
            <a:off x="1295402" y="1183468"/>
            <a:ext cx="9601196" cy="130386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/>
              <a:t>The refund status will appear as </a:t>
            </a:r>
            <a:r>
              <a:rPr lang="en-US" sz="2000" b="1" dirty="0">
                <a:highlight>
                  <a:srgbClr val="FFFF00"/>
                </a:highlight>
              </a:rPr>
              <a:t>“Payment File Generated” </a:t>
            </a:r>
            <a:r>
              <a:rPr lang="en-US" sz="2000" b="1" dirty="0"/>
              <a:t>once the payment tape was generated on OACB-1 concluding the SD refund business process</a:t>
            </a:r>
            <a:endParaRPr lang="en-NA" sz="2000" b="1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2EDE6235-7FAD-CD61-72B1-C180C496C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747" y="2557993"/>
            <a:ext cx="8912506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292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694E4-E016-6C84-197C-FF4A5D65B2E9}"/>
              </a:ext>
            </a:extLst>
          </p:cNvPr>
          <p:cNvSpPr txBox="1">
            <a:spLocks/>
          </p:cNvSpPr>
          <p:nvPr/>
        </p:nvSpPr>
        <p:spPr>
          <a:xfrm>
            <a:off x="1460502" y="2654300"/>
            <a:ext cx="9601196" cy="130386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/>
              <a:t>THE PROCESS ON THE SYSTEM:  CASHBOOK</a:t>
            </a:r>
            <a:endParaRPr lang="en-NA" sz="5400" b="1" dirty="0"/>
          </a:p>
        </p:txBody>
      </p:sp>
    </p:spTree>
    <p:extLst>
      <p:ext uri="{BB962C8B-B14F-4D97-AF65-F5344CB8AC3E}">
        <p14:creationId xmlns:p14="http://schemas.microsoft.com/office/powerpoint/2010/main" val="39794439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A7901-DCB2-6C60-6DB5-209574B22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6678" y="1421633"/>
            <a:ext cx="9601196" cy="1011366"/>
          </a:xfrm>
        </p:spPr>
        <p:txBody>
          <a:bodyPr>
            <a:normAutofit fontScale="90000"/>
          </a:bodyPr>
          <a:lstStyle/>
          <a:p>
            <a:r>
              <a:rPr lang="en-US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FCTO-12: After the process on </a:t>
            </a:r>
            <a:r>
              <a:rPr lang="en-US" sz="2400" b="1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-Enabler is done, payment gets created with an “On Hold Status”</a:t>
            </a:r>
            <a:b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Payment status  </a:t>
            </a:r>
            <a:r>
              <a:rPr lang="en-US" sz="2400" b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“Payment request on Hold”</a:t>
            </a:r>
            <a:r>
              <a:rPr lang="en-US" sz="2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NA" sz="2400" b="1" dirty="0">
              <a:highlight>
                <a:srgbClr val="FF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FC3FC-AE87-9B61-09C5-73EB7DD1D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2999"/>
            <a:ext cx="10515600" cy="3743964"/>
          </a:xfrm>
        </p:spPr>
        <p:txBody>
          <a:bodyPr/>
          <a:lstStyle/>
          <a:p>
            <a:pPr marL="0" indent="0">
              <a:buNone/>
            </a:pPr>
            <a:endParaRPr lang="en-N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B3602E-85C0-3D85-B3AD-2D606453A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853" y="2432999"/>
            <a:ext cx="9723744" cy="38808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C6808E-20C6-30D6-8FB5-96CDE12D63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162" y="176212"/>
            <a:ext cx="4905375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0149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913B61-F1DA-B0BB-0508-CB164ED5EF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797FA-ABE0-63E1-AA17-8052217A9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026" y="982133"/>
            <a:ext cx="9475571" cy="1266798"/>
          </a:xfrm>
        </p:spPr>
        <p:txBody>
          <a:bodyPr>
            <a:normAutofit fontScale="90000"/>
          </a:bodyPr>
          <a:lstStyle/>
          <a:p>
            <a:br>
              <a:rPr lang="en-US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FSAO-16 : With each refund application, create the EFT transaction with the bank details uploaded on the kiosk attached:</a:t>
            </a:r>
            <a:b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Finance need to </a:t>
            </a:r>
            <a:r>
              <a:rPr lang="en-US" sz="20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authorize the payment for the refund </a:t>
            </a:r>
            <a:br>
              <a:rPr lang="en-US" sz="20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(After the receipt of the e-mail notification to verify/authorize the banking details):</a:t>
            </a:r>
            <a:br>
              <a:rPr lang="en-US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4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pic>
        <p:nvPicPr>
          <p:cNvPr id="4" name="Content Placeholder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D0286AF-B3D7-DFCE-67E4-3EA093A6E1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5692" y="2118872"/>
            <a:ext cx="10029614" cy="42783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4374FC-EE09-19D2-04BF-11EBE6083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216" y="0"/>
            <a:ext cx="4905375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2053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A6286-ED9C-E26C-2AAD-B7413092D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1293"/>
            <a:ext cx="10515600" cy="1325563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Before payment is done on FCTO-12, the amount can be lessened on </a:t>
            </a:r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LFCTO-1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initial amount was N$ 10.00 </a:t>
            </a:r>
            <a:b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is local software as NUST do not allow for students to withdraw the full amount, thus created LFCTO-1 to overwrite the amount the student tenders.  </a:t>
            </a:r>
            <a:br>
              <a:rPr lang="en-N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NA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B3E6949E-9383-2CE1-E711-0C8E16AB97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9013" y="2718032"/>
            <a:ext cx="10515599" cy="33779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FF116E-7A7F-FCA8-086F-CC3585426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382" y="281643"/>
            <a:ext cx="4905375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9154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B7389-70D7-02C7-BC96-BD04ACDD8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0140"/>
            <a:ext cx="10515600" cy="1325563"/>
          </a:xfrm>
        </p:spPr>
        <p:txBody>
          <a:bodyPr>
            <a:normAutofit/>
          </a:bodyPr>
          <a:lstStyle/>
          <a:p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CONTINUE</a:t>
            </a:r>
            <a:b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LFCTO-1: </a:t>
            </a:r>
            <a:r>
              <a:rPr lang="en-US" sz="18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Before amount is changed</a:t>
            </a:r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en-N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NA" sz="12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5DAD75F-4EF8-5A84-B5C3-D6EA52A917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736" y="2505704"/>
            <a:ext cx="10142290" cy="36769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6F2C0F-0B9B-467F-0B25-E6763B0C02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161" y="170490"/>
            <a:ext cx="4905375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3153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06F8E-1370-64ED-5AF7-2A7B8C0CD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312" y="1178857"/>
            <a:ext cx="10515600" cy="1325563"/>
          </a:xfrm>
        </p:spPr>
        <p:txBody>
          <a:bodyPr>
            <a:normAutofit/>
          </a:bodyPr>
          <a:lstStyle/>
          <a:p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MENU:  LFCTO-1:  Unapproved Refund Transactions </a:t>
            </a:r>
            <a:b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LFCTO-1 : </a:t>
            </a:r>
            <a:r>
              <a:rPr lang="en-US" sz="18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 the amount is changed </a:t>
            </a:r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N$ 8.00:</a:t>
            </a:r>
            <a:endParaRPr lang="en-NA" dirty="0"/>
          </a:p>
        </p:txBody>
      </p:sp>
      <p:pic>
        <p:nvPicPr>
          <p:cNvPr id="4" name="Content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68F3D09E-C06F-8921-6CA8-13C8E7E067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8408" y="2504420"/>
            <a:ext cx="9135610" cy="40693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8C60FF-E196-686F-EF19-5E711C414C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442" y="284250"/>
            <a:ext cx="4905375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862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297996A-C733-442D-8129-F890433F42F4}"/>
              </a:ext>
            </a:extLst>
          </p:cNvPr>
          <p:cNvCxnSpPr/>
          <p:nvPr/>
        </p:nvCxnSpPr>
        <p:spPr>
          <a:xfrm>
            <a:off x="3948110" y="2413859"/>
            <a:ext cx="353936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3C245A-9032-4552-B877-5B824A7FD6BE}"/>
              </a:ext>
            </a:extLst>
          </p:cNvPr>
          <p:cNvCxnSpPr>
            <a:cxnSpLocks/>
          </p:cNvCxnSpPr>
          <p:nvPr/>
        </p:nvCxnSpPr>
        <p:spPr>
          <a:xfrm>
            <a:off x="4810539" y="4339840"/>
            <a:ext cx="2628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96847DA-2131-4218-AF7E-A101204629D4}"/>
              </a:ext>
            </a:extLst>
          </p:cNvPr>
          <p:cNvCxnSpPr>
            <a:cxnSpLocks/>
          </p:cNvCxnSpPr>
          <p:nvPr/>
        </p:nvCxnSpPr>
        <p:spPr>
          <a:xfrm>
            <a:off x="4996070" y="3429000"/>
            <a:ext cx="2520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BCA7979-DD37-48FB-9920-FE3C3E499092}"/>
              </a:ext>
            </a:extLst>
          </p:cNvPr>
          <p:cNvGrpSpPr/>
          <p:nvPr/>
        </p:nvGrpSpPr>
        <p:grpSpPr>
          <a:xfrm>
            <a:off x="1826829" y="2054198"/>
            <a:ext cx="3931975" cy="3931975"/>
            <a:chOff x="4026690" y="1762650"/>
            <a:chExt cx="3931975" cy="3931975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A1DDA78-6A2B-4A29-A156-B0DD453A2BA4}"/>
                </a:ext>
              </a:extLst>
            </p:cNvPr>
            <p:cNvSpPr/>
            <p:nvPr/>
          </p:nvSpPr>
          <p:spPr>
            <a:xfrm>
              <a:off x="4026690" y="1762650"/>
              <a:ext cx="3931975" cy="3931975"/>
            </a:xfrm>
            <a:custGeom>
              <a:avLst/>
              <a:gdLst>
                <a:gd name="connsiteX0" fmla="*/ 2476503 w 3023834"/>
                <a:gd name="connsiteY0" fmla="*/ 2097567 h 3023834"/>
                <a:gd name="connsiteX1" fmla="*/ 2239190 w 3023834"/>
                <a:gd name="connsiteY1" fmla="*/ 2024842 h 3023834"/>
                <a:gd name="connsiteX2" fmla="*/ 2066946 w 3023834"/>
                <a:gd name="connsiteY2" fmla="*/ 1856426 h 3023834"/>
                <a:gd name="connsiteX3" fmla="*/ 2304260 w 3023834"/>
                <a:gd name="connsiteY3" fmla="*/ 1159796 h 3023834"/>
                <a:gd name="connsiteX4" fmla="*/ 1155968 w 3023834"/>
                <a:gd name="connsiteY4" fmla="*/ 21 h 3023834"/>
                <a:gd name="connsiteX5" fmla="*/ 21 w 3023834"/>
                <a:gd name="connsiteY5" fmla="*/ 1148313 h 3023834"/>
                <a:gd name="connsiteX6" fmla="*/ 1148313 w 3023834"/>
                <a:gd name="connsiteY6" fmla="*/ 2304260 h 3023834"/>
                <a:gd name="connsiteX7" fmla="*/ 1852598 w 3023834"/>
                <a:gd name="connsiteY7" fmla="*/ 2066946 h 3023834"/>
                <a:gd name="connsiteX8" fmla="*/ 2021014 w 3023834"/>
                <a:gd name="connsiteY8" fmla="*/ 2235362 h 3023834"/>
                <a:gd name="connsiteX9" fmla="*/ 2093739 w 3023834"/>
                <a:gd name="connsiteY9" fmla="*/ 2476503 h 3023834"/>
                <a:gd name="connsiteX10" fmla="*/ 2572194 w 3023834"/>
                <a:gd name="connsiteY10" fmla="*/ 2954958 h 3023834"/>
                <a:gd name="connsiteX11" fmla="*/ 2951131 w 3023834"/>
                <a:gd name="connsiteY11" fmla="*/ 2954958 h 3023834"/>
                <a:gd name="connsiteX12" fmla="*/ 2951131 w 3023834"/>
                <a:gd name="connsiteY12" fmla="*/ 2576022 h 3023834"/>
                <a:gd name="connsiteX13" fmla="*/ 2476503 w 3023834"/>
                <a:gd name="connsiteY13" fmla="*/ 2097567 h 3023834"/>
                <a:gd name="connsiteX14" fmla="*/ 1155968 w 3023834"/>
                <a:gd name="connsiteY14" fmla="*/ 2074601 h 3023834"/>
                <a:gd name="connsiteX15" fmla="*/ 237335 w 3023834"/>
                <a:gd name="connsiteY15" fmla="*/ 1155968 h 3023834"/>
                <a:gd name="connsiteX16" fmla="*/ 1155968 w 3023834"/>
                <a:gd name="connsiteY16" fmla="*/ 237335 h 3023834"/>
                <a:gd name="connsiteX17" fmla="*/ 2074601 w 3023834"/>
                <a:gd name="connsiteY17" fmla="*/ 1155968 h 3023834"/>
                <a:gd name="connsiteX18" fmla="*/ 1155968 w 3023834"/>
                <a:gd name="connsiteY18" fmla="*/ 2074601 h 3023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23834" h="3023834">
                  <a:moveTo>
                    <a:pt x="2476503" y="2097567"/>
                  </a:moveTo>
                  <a:cubicBezTo>
                    <a:pt x="2415261" y="2036325"/>
                    <a:pt x="2323398" y="2005704"/>
                    <a:pt x="2239190" y="2024842"/>
                  </a:cubicBezTo>
                  <a:lnTo>
                    <a:pt x="2066946" y="1856426"/>
                  </a:lnTo>
                  <a:cubicBezTo>
                    <a:pt x="2220052" y="1657389"/>
                    <a:pt x="2304260" y="1412420"/>
                    <a:pt x="2304260" y="1159796"/>
                  </a:cubicBezTo>
                  <a:cubicBezTo>
                    <a:pt x="2308087" y="520580"/>
                    <a:pt x="1791356" y="3849"/>
                    <a:pt x="1155968" y="21"/>
                  </a:cubicBezTo>
                  <a:cubicBezTo>
                    <a:pt x="520580" y="-3807"/>
                    <a:pt x="3849" y="512925"/>
                    <a:pt x="21" y="1148313"/>
                  </a:cubicBezTo>
                  <a:cubicBezTo>
                    <a:pt x="-3807" y="1783701"/>
                    <a:pt x="512925" y="2300432"/>
                    <a:pt x="1148313" y="2304260"/>
                  </a:cubicBezTo>
                  <a:cubicBezTo>
                    <a:pt x="1400937" y="2304260"/>
                    <a:pt x="1649733" y="2220052"/>
                    <a:pt x="1852598" y="2066946"/>
                  </a:cubicBezTo>
                  <a:lnTo>
                    <a:pt x="2021014" y="2235362"/>
                  </a:lnTo>
                  <a:cubicBezTo>
                    <a:pt x="2005704" y="2323398"/>
                    <a:pt x="2032497" y="2411434"/>
                    <a:pt x="2093739" y="2476503"/>
                  </a:cubicBezTo>
                  <a:lnTo>
                    <a:pt x="2572194" y="2954958"/>
                  </a:lnTo>
                  <a:cubicBezTo>
                    <a:pt x="2675540" y="3058304"/>
                    <a:pt x="2847784" y="3058304"/>
                    <a:pt x="2951131" y="2954958"/>
                  </a:cubicBezTo>
                  <a:cubicBezTo>
                    <a:pt x="3054477" y="2851612"/>
                    <a:pt x="3054477" y="2679368"/>
                    <a:pt x="2951131" y="2576022"/>
                  </a:cubicBezTo>
                  <a:lnTo>
                    <a:pt x="2476503" y="2097567"/>
                  </a:lnTo>
                  <a:close/>
                  <a:moveTo>
                    <a:pt x="1155968" y="2074601"/>
                  </a:moveTo>
                  <a:cubicBezTo>
                    <a:pt x="646892" y="2074601"/>
                    <a:pt x="237335" y="1665044"/>
                    <a:pt x="237335" y="1155968"/>
                  </a:cubicBezTo>
                  <a:cubicBezTo>
                    <a:pt x="237335" y="646892"/>
                    <a:pt x="646892" y="237335"/>
                    <a:pt x="1155968" y="237335"/>
                  </a:cubicBezTo>
                  <a:cubicBezTo>
                    <a:pt x="1665044" y="237335"/>
                    <a:pt x="2074601" y="646892"/>
                    <a:pt x="2074601" y="1155968"/>
                  </a:cubicBezTo>
                  <a:cubicBezTo>
                    <a:pt x="2074601" y="1661216"/>
                    <a:pt x="1661216" y="2074601"/>
                    <a:pt x="1155968" y="2074601"/>
                  </a:cubicBezTo>
                  <a:close/>
                </a:path>
              </a:pathLst>
            </a:custGeom>
            <a:solidFill>
              <a:schemeClr val="accent1"/>
            </a:solidFill>
            <a:ln w="38199" cap="flat">
              <a:solidFill>
                <a:schemeClr val="tx2">
                  <a:lumMod val="90000"/>
                  <a:lumOff val="1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F5BFD3D-4C41-48B4-AABF-2CE2A4D4D3E7}"/>
                </a:ext>
              </a:extLst>
            </p:cNvPr>
            <p:cNvSpPr/>
            <p:nvPr/>
          </p:nvSpPr>
          <p:spPr>
            <a:xfrm>
              <a:off x="4391378" y="2122311"/>
              <a:ext cx="2269066" cy="2269066"/>
            </a:xfrm>
            <a:prstGeom prst="ellipse">
              <a:avLst/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14" name="Graphic 13" descr="Target Audience">
              <a:extLst>
                <a:ext uri="{FF2B5EF4-FFF2-40B4-BE49-F238E27FC236}">
                  <a16:creationId xmlns:a16="http://schemas.microsoft.com/office/drawing/2014/main" id="{365B1D70-C763-4743-8FA7-DC605FD49E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903852" y="2634785"/>
              <a:ext cx="1244119" cy="1244119"/>
            </a:xfrm>
            <a:prstGeom prst="rect">
              <a:avLst/>
            </a:prstGeom>
          </p:spPr>
        </p:pic>
      </p:grpSp>
      <p:sp>
        <p:nvSpPr>
          <p:cNvPr id="16" name="Arc 15">
            <a:extLst>
              <a:ext uri="{FF2B5EF4-FFF2-40B4-BE49-F238E27FC236}">
                <a16:creationId xmlns:a16="http://schemas.microsoft.com/office/drawing/2014/main" id="{9B88301F-6FD4-4AB8-97A9-B1D973A030A3}"/>
              </a:ext>
            </a:extLst>
          </p:cNvPr>
          <p:cNvSpPr/>
          <p:nvPr/>
        </p:nvSpPr>
        <p:spPr>
          <a:xfrm>
            <a:off x="1656030" y="1878373"/>
            <a:ext cx="3340040" cy="3340038"/>
          </a:xfrm>
          <a:prstGeom prst="arc">
            <a:avLst>
              <a:gd name="adj1" fmla="val 3353055"/>
              <a:gd name="adj2" fmla="val 1979519"/>
            </a:avLst>
          </a:prstGeom>
          <a:ln w="22225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F6E00FF-851D-4E67-8743-FE559F2F8957}"/>
              </a:ext>
            </a:extLst>
          </p:cNvPr>
          <p:cNvSpPr/>
          <p:nvPr/>
        </p:nvSpPr>
        <p:spPr>
          <a:xfrm>
            <a:off x="7657949" y="2054198"/>
            <a:ext cx="762150" cy="61106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-I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5804DFB-8B82-47DB-B109-4B1D038CF7F9}"/>
              </a:ext>
            </a:extLst>
          </p:cNvPr>
          <p:cNvSpPr/>
          <p:nvPr/>
        </p:nvSpPr>
        <p:spPr>
          <a:xfrm>
            <a:off x="7657948" y="3080192"/>
            <a:ext cx="762151" cy="61106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-I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AA278C8-B431-492E-AAED-6D8B3C0164AC}"/>
              </a:ext>
            </a:extLst>
          </p:cNvPr>
          <p:cNvSpPr/>
          <p:nvPr/>
        </p:nvSpPr>
        <p:spPr>
          <a:xfrm>
            <a:off x="7693379" y="4039223"/>
            <a:ext cx="726720" cy="61106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en-I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D328FEA-6069-486C-80EC-E42F780595B0}"/>
              </a:ext>
            </a:extLst>
          </p:cNvPr>
          <p:cNvSpPr/>
          <p:nvPr/>
        </p:nvSpPr>
        <p:spPr>
          <a:xfrm>
            <a:off x="8559287" y="1888252"/>
            <a:ext cx="289999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Students still manually applied for refunds by tendering an application form.</a:t>
            </a:r>
            <a:endParaRPr lang="en-IN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D2839C3-9DD8-4327-BF3F-477CC5E433D0}"/>
              </a:ext>
            </a:extLst>
          </p:cNvPr>
          <p:cNvSpPr/>
          <p:nvPr/>
        </p:nvSpPr>
        <p:spPr>
          <a:xfrm>
            <a:off x="8559288" y="3102293"/>
            <a:ext cx="22866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Long queues</a:t>
            </a:r>
            <a:r>
              <a:rPr lang="en-I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FD3A85E-0F8B-45B9-967D-7A84E99ED700}"/>
              </a:ext>
            </a:extLst>
          </p:cNvPr>
          <p:cNvSpPr/>
          <p:nvPr/>
        </p:nvSpPr>
        <p:spPr>
          <a:xfrm>
            <a:off x="8559286" y="3975425"/>
            <a:ext cx="30739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Forms getting lost or misplaced</a:t>
            </a:r>
            <a:r>
              <a:rPr lang="en-I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Audit queries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B9B7C65-0DCC-4680-BC0D-A82F16EB5A75}"/>
              </a:ext>
            </a:extLst>
          </p:cNvPr>
          <p:cNvSpPr/>
          <p:nvPr/>
        </p:nvSpPr>
        <p:spPr>
          <a:xfrm>
            <a:off x="2885813" y="1168117"/>
            <a:ext cx="6795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3600" b="1" dirty="0">
                <a:latin typeface="Arial" panose="020B0604020202020204" pitchFamily="34" charset="0"/>
                <a:cs typeface="Arial" panose="020B0604020202020204" pitchFamily="34" charset="0"/>
              </a:rPr>
              <a:t>PROBLEM IDENTIFIED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9CE32E-2489-6618-9F70-CE053E83AE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816" y="239133"/>
            <a:ext cx="5086350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4674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46384-E3FC-32E1-6222-0138D5C82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61411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MENU:  FCTO-12: Maintain Payment File </a:t>
            </a:r>
            <a:b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Payment status changed to </a:t>
            </a:r>
            <a:r>
              <a:rPr lang="en-US" sz="2000" b="1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“Payment requested”</a:t>
            </a: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once </a:t>
            </a:r>
            <a:r>
              <a:rPr lang="en-US" sz="2000" b="1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“Pay all”</a:t>
            </a: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selected and the refund transaction is saved:</a:t>
            </a:r>
            <a:br>
              <a:rPr lang="en-N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NA" sz="2000" b="1" dirty="0"/>
          </a:p>
        </p:txBody>
      </p:sp>
      <p:pic>
        <p:nvPicPr>
          <p:cNvPr id="4" name="Content Placeholder 3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BED81122-65BE-8D8F-48F9-1E469AC2D0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7787" y="2653506"/>
            <a:ext cx="9496425" cy="33110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4AAB77-A159-3598-BD80-808586C28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889" y="51761"/>
            <a:ext cx="4905375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3974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95754-B26E-31B5-0D3D-7DCDA0A42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60" y="776177"/>
            <a:ext cx="10295224" cy="1679943"/>
          </a:xfrm>
        </p:spPr>
        <p:txBody>
          <a:bodyPr>
            <a:normAutofit/>
          </a:bodyPr>
          <a:lstStyle/>
          <a:p>
            <a:r>
              <a:rPr lang="en-US" sz="2000" b="1" dirty="0"/>
              <a:t>FCTO-20: Generate Payments from Payments File </a:t>
            </a:r>
            <a:br>
              <a:rPr lang="en-US" sz="2000" dirty="0"/>
            </a:br>
            <a:br>
              <a:rPr lang="en-US" sz="2000" dirty="0"/>
            </a:br>
            <a:r>
              <a:rPr lang="en-US" sz="2000" b="1" dirty="0"/>
              <a:t>The payment is generated retrieving the records from the payments file {</a:t>
            </a:r>
            <a:r>
              <a:rPr lang="en-US" sz="2000" b="1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FCTO-12</a:t>
            </a:r>
            <a:r>
              <a:rPr lang="en-US" sz="2000" b="1" dirty="0"/>
              <a:t>}</a:t>
            </a:r>
            <a:endParaRPr lang="en-NA" sz="2000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4739349-5E3B-8131-5601-11A0D66B0A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85900" y="2286794"/>
            <a:ext cx="9220200" cy="342900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902C43B-AC47-C2C1-D457-7E973ABF53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608" y="132556"/>
            <a:ext cx="4905375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4177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31C3A-AF99-EF13-0F0B-0ABE5C918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0085"/>
            <a:ext cx="10515600" cy="1325563"/>
          </a:xfrm>
        </p:spPr>
        <p:txBody>
          <a:bodyPr>
            <a:normAutofit/>
          </a:bodyPr>
          <a:lstStyle/>
          <a:p>
            <a:r>
              <a:rPr lang="en-US" sz="2000" b="1" dirty="0"/>
              <a:t>Report output on FCTO-20: Generate Payments from Payment File </a:t>
            </a:r>
            <a:endParaRPr lang="en-NA" sz="2000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DCA0110-2196-D930-F6B3-A7F6D4BC84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6386" y="2115648"/>
            <a:ext cx="7886700" cy="42576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4C51FB-1A3B-06F8-DA73-BD2E3DF371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288" y="0"/>
            <a:ext cx="4905375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2361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3A391-D6B8-0E91-D817-E3CCA2417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7347"/>
            <a:ext cx="10515600" cy="583341"/>
          </a:xfrm>
        </p:spPr>
        <p:txBody>
          <a:bodyPr>
            <a:normAutofit fontScale="90000"/>
          </a:bodyPr>
          <a:lstStyle/>
          <a:p>
            <a:br>
              <a:rPr lang="en-N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N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B3FAB-4E3F-39B4-0770-891F28854C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NA" dirty="0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73BBBD67-B049-A7D7-B169-F860D7F5D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399" y="2434281"/>
            <a:ext cx="9601197" cy="35463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9BC459-2891-852B-1211-9748B4BE3C60}"/>
              </a:ext>
            </a:extLst>
          </p:cNvPr>
          <p:cNvSpPr txBox="1"/>
          <p:nvPr/>
        </p:nvSpPr>
        <p:spPr>
          <a:xfrm>
            <a:off x="1488558" y="1290943"/>
            <a:ext cx="9408038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OACB-1 parameters: </a:t>
            </a:r>
            <a:r>
              <a:rPr lang="en-US" sz="18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Take note of the dates to be the next business date for action and purge dates</a:t>
            </a:r>
            <a:endParaRPr lang="en-NA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3A54CF-A8F4-D00E-C011-3635B6537F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608" y="132556"/>
            <a:ext cx="4905375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5873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0D1486F-A4E2-2837-FC7D-79B81DF54C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3955" y="2274093"/>
            <a:ext cx="6081931" cy="16145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D22011-25B3-C5B4-6989-1D92786D4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608" y="132556"/>
            <a:ext cx="4905375" cy="1009650"/>
          </a:xfrm>
          <a:prstGeom prst="rect">
            <a:avLst/>
          </a:prstGeom>
        </p:spPr>
      </p:pic>
      <p:pic>
        <p:nvPicPr>
          <p:cNvPr id="5" name="Content Placeholder 3" descr="A close-up of a document&#10;&#10;Description automatically generated">
            <a:extLst>
              <a:ext uri="{FF2B5EF4-FFF2-40B4-BE49-F238E27FC236}">
                <a16:creationId xmlns:a16="http://schemas.microsoft.com/office/drawing/2014/main" id="{425CA076-C432-48D4-86AF-AD074C851D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2653" y="3988595"/>
            <a:ext cx="6786693" cy="1190625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53F33BBF-0DB4-49B7-FBD2-19D9EC631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8530"/>
            <a:ext cx="10515600" cy="1190625"/>
          </a:xfrm>
        </p:spPr>
        <p:txBody>
          <a:bodyPr>
            <a:normAutofit fontScale="90000"/>
          </a:bodyPr>
          <a:lstStyle/>
          <a:p>
            <a:r>
              <a:rPr lang="en-US" dirty="0"/>
              <a:t>OACB REPORTS AFTER GENERATING ACB TAPE</a:t>
            </a:r>
            <a:endParaRPr lang="en-NA" dirty="0"/>
          </a:p>
        </p:txBody>
      </p:sp>
    </p:spTree>
    <p:extLst>
      <p:ext uri="{BB962C8B-B14F-4D97-AF65-F5344CB8AC3E}">
        <p14:creationId xmlns:p14="http://schemas.microsoft.com/office/powerpoint/2010/main" val="18916822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close-up of a receipt&#10;&#10;Description automatically generated">
            <a:extLst>
              <a:ext uri="{FF2B5EF4-FFF2-40B4-BE49-F238E27FC236}">
                <a16:creationId xmlns:a16="http://schemas.microsoft.com/office/drawing/2014/main" id="{CE949F1E-48F4-65E9-89DC-5B22D6C2BA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1465" y="1571625"/>
            <a:ext cx="5077349" cy="20104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698829C-E574-818D-DE8C-A093520A4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608" y="132556"/>
            <a:ext cx="4905375" cy="1009650"/>
          </a:xfrm>
          <a:prstGeom prst="rect">
            <a:avLst/>
          </a:prstGeom>
        </p:spPr>
      </p:pic>
      <p:pic>
        <p:nvPicPr>
          <p:cNvPr id="7" name="Content Placeholder 3" descr="A close-up of a computer screen&#10;&#10;Description automatically generated">
            <a:extLst>
              <a:ext uri="{FF2B5EF4-FFF2-40B4-BE49-F238E27FC236}">
                <a16:creationId xmlns:a16="http://schemas.microsoft.com/office/drawing/2014/main" id="{BD4CB683-8F5F-8BE4-538A-BBD2B019C6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0295" y="3582099"/>
            <a:ext cx="7870607" cy="342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9603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EE53E-2E08-B4AA-1F4F-F81FB2397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1879" y="1142206"/>
            <a:ext cx="9684486" cy="1616148"/>
          </a:xfrm>
        </p:spPr>
        <p:txBody>
          <a:bodyPr>
            <a:normAutofit/>
          </a:bodyPr>
          <a:lstStyle/>
          <a:p>
            <a:r>
              <a:rPr lang="en-US" sz="2000" b="1" u="sng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 I-ENABLER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ONCE OACB-1 PROCESS IS CONCLUDED, THE STUDENT WILL BE ABLE TO VIEW THE REFUND STATUS AS </a:t>
            </a:r>
            <a:r>
              <a:rPr lang="en-US" sz="1800" b="1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“PAYMENT GENERATED”</a:t>
            </a:r>
            <a:br>
              <a:rPr lang="en-NA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NA" sz="1800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5574289-9AD7-0EEA-E2EF-03C9C2B27E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1830" y="2673519"/>
            <a:ext cx="9578291" cy="28522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A6C97B-23CC-91D1-9611-C91B4DA3E4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608" y="132556"/>
            <a:ext cx="4905375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7579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3B374-A7EB-5C4F-0378-F41C15E6E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164" y="1594529"/>
            <a:ext cx="9354877" cy="750974"/>
          </a:xfrm>
        </p:spPr>
        <p:txBody>
          <a:bodyPr>
            <a:normAutofit fontScale="90000"/>
          </a:bodyPr>
          <a:lstStyle/>
          <a:p>
            <a:br>
              <a:rPr lang="en-US" sz="18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Proof of registration/statement:</a:t>
            </a:r>
            <a:br>
              <a:rPr lang="en-N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NA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715D075-1454-F137-A5FF-011F16F773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0345" y="2187881"/>
            <a:ext cx="10037086" cy="43513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3876D4-B93A-7907-B4D1-C414E62B0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608" y="132556"/>
            <a:ext cx="4905375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0827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7107E-AE6A-F37A-FE96-F2199EEDC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7914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en-US" sz="44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OBURS-4:</a:t>
            </a:r>
            <a:br>
              <a:rPr lang="en-US" sz="20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NA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Once you are done with the refund payment  on OACB-1, the amount is updated on the proof of registration/statement with the </a:t>
            </a:r>
            <a:r>
              <a:rPr lang="en-US" sz="18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reference number  and the ACB reference number </a:t>
            </a:r>
            <a:br>
              <a:rPr lang="en-US" sz="1800" b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18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NA" sz="1800" dirty="0">
              <a:highlight>
                <a:srgbClr val="FFFF00"/>
              </a:highlight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63CC7A3-7A7C-ABD7-370F-FF464E7944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6786" y="2892105"/>
            <a:ext cx="9218428" cy="30003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9FC2E23-460C-CBDE-DD13-9E68E57AE7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608" y="132556"/>
            <a:ext cx="4905375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0614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B8B6B-D526-60D3-3761-B86D29DAD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093803"/>
          </a:xfrm>
        </p:spPr>
        <p:txBody>
          <a:bodyPr>
            <a:normAutofit fontScale="90000"/>
          </a:bodyPr>
          <a:lstStyle/>
          <a:p>
            <a:br>
              <a:rPr lang="en-US" sz="18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MENU:  </a:t>
            </a:r>
            <a:r>
              <a:rPr lang="en-US" sz="20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FCTO-6: Enter Cheque Transactions</a:t>
            </a:r>
            <a:br>
              <a:rPr lang="en-US" sz="20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0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option is used to query/retrieve the completed refunds transactions</a:t>
            </a:r>
            <a:br>
              <a:rPr lang="en-NA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NA" sz="20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3FD4F35-10E7-D544-AC00-521F5D243C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2" y="2075935"/>
            <a:ext cx="9601196" cy="37994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9253C48-585D-BCB2-1B46-3CA6306ABA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608" y="132556"/>
            <a:ext cx="4905375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580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TextBox 499">
            <a:extLst>
              <a:ext uri="{FF2B5EF4-FFF2-40B4-BE49-F238E27FC236}">
                <a16:creationId xmlns:a16="http://schemas.microsoft.com/office/drawing/2014/main" id="{90BBCA66-A2DA-4E56-B3B4-CBAA7B89573E}"/>
              </a:ext>
            </a:extLst>
          </p:cNvPr>
          <p:cNvSpPr txBox="1"/>
          <p:nvPr/>
        </p:nvSpPr>
        <p:spPr>
          <a:xfrm>
            <a:off x="-69536" y="1276554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>
                <a:latin typeface="Georgia" panose="02040502050405020303" pitchFamily="18" charset="0"/>
                <a:ea typeface="Cambria" panose="02040503050406030204" pitchFamily="18" charset="0"/>
                <a:cs typeface="+mj-cs"/>
              </a:rPr>
              <a:t>PROPOSED SOLUTION:  A FULLY AUTOMATED PROCESS</a:t>
            </a:r>
          </a:p>
        </p:txBody>
      </p:sp>
      <p:grpSp>
        <p:nvGrpSpPr>
          <p:cNvPr id="111" name="Group 1">
            <a:extLst>
              <a:ext uri="{FF2B5EF4-FFF2-40B4-BE49-F238E27FC236}">
                <a16:creationId xmlns:a16="http://schemas.microsoft.com/office/drawing/2014/main" id="{80AA626D-2413-47B0-9176-1E45E1E02091}"/>
              </a:ext>
            </a:extLst>
          </p:cNvPr>
          <p:cNvGrpSpPr/>
          <p:nvPr/>
        </p:nvGrpSpPr>
        <p:grpSpPr>
          <a:xfrm>
            <a:off x="4791302" y="2004056"/>
            <a:ext cx="2510460" cy="28104"/>
            <a:chOff x="10866255" y="8448874"/>
            <a:chExt cx="2738812" cy="73150"/>
          </a:xfrm>
        </p:grpSpPr>
        <p:sp>
          <p:nvSpPr>
            <p:cNvPr id="112" name="Rectangle 11">
              <a:extLst>
                <a:ext uri="{FF2B5EF4-FFF2-40B4-BE49-F238E27FC236}">
                  <a16:creationId xmlns:a16="http://schemas.microsoft.com/office/drawing/2014/main" id="{EF74EEE3-E98E-482A-B626-3ABDA431B170}"/>
                </a:ext>
              </a:extLst>
            </p:cNvPr>
            <p:cNvSpPr/>
            <p:nvPr/>
          </p:nvSpPr>
          <p:spPr>
            <a:xfrm flipV="1">
              <a:off x="10866255" y="8448874"/>
              <a:ext cx="407521" cy="731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50" rIns="121899" bIns="6095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Rectangle 12">
              <a:extLst>
                <a:ext uri="{FF2B5EF4-FFF2-40B4-BE49-F238E27FC236}">
                  <a16:creationId xmlns:a16="http://schemas.microsoft.com/office/drawing/2014/main" id="{5F7102AC-A86D-46EA-AB85-C64B5CEAF9A9}"/>
                </a:ext>
              </a:extLst>
            </p:cNvPr>
            <p:cNvSpPr/>
            <p:nvPr/>
          </p:nvSpPr>
          <p:spPr>
            <a:xfrm flipV="1">
              <a:off x="11330497" y="8448874"/>
              <a:ext cx="407521" cy="731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50" rIns="121899" bIns="6095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Rectangle 13">
              <a:extLst>
                <a:ext uri="{FF2B5EF4-FFF2-40B4-BE49-F238E27FC236}">
                  <a16:creationId xmlns:a16="http://schemas.microsoft.com/office/drawing/2014/main" id="{C9D31ECA-16CD-4210-9981-811071102A73}"/>
                </a:ext>
              </a:extLst>
            </p:cNvPr>
            <p:cNvSpPr/>
            <p:nvPr/>
          </p:nvSpPr>
          <p:spPr>
            <a:xfrm flipV="1">
              <a:off x="11809200" y="8448874"/>
              <a:ext cx="407521" cy="731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50" rIns="121899" bIns="6095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Rectangle 14">
              <a:extLst>
                <a:ext uri="{FF2B5EF4-FFF2-40B4-BE49-F238E27FC236}">
                  <a16:creationId xmlns:a16="http://schemas.microsoft.com/office/drawing/2014/main" id="{E1006117-E0FB-448D-8B11-BC266D3A88FB}"/>
                </a:ext>
              </a:extLst>
            </p:cNvPr>
            <p:cNvSpPr/>
            <p:nvPr/>
          </p:nvSpPr>
          <p:spPr>
            <a:xfrm flipV="1">
              <a:off x="12273541" y="8448874"/>
              <a:ext cx="407521" cy="731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50" rIns="121899" bIns="6095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Rectangle 15">
              <a:extLst>
                <a:ext uri="{FF2B5EF4-FFF2-40B4-BE49-F238E27FC236}">
                  <a16:creationId xmlns:a16="http://schemas.microsoft.com/office/drawing/2014/main" id="{BF9F623F-BDF1-4807-AF03-DEF273C9A550}"/>
                </a:ext>
              </a:extLst>
            </p:cNvPr>
            <p:cNvSpPr/>
            <p:nvPr/>
          </p:nvSpPr>
          <p:spPr>
            <a:xfrm flipV="1">
              <a:off x="12737783" y="8448874"/>
              <a:ext cx="407521" cy="731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50" rIns="121899" bIns="6095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Rectangle 16">
              <a:extLst>
                <a:ext uri="{FF2B5EF4-FFF2-40B4-BE49-F238E27FC236}">
                  <a16:creationId xmlns:a16="http://schemas.microsoft.com/office/drawing/2014/main" id="{AC8A74AE-8C20-4CEA-8583-5A4D9846B5E5}"/>
                </a:ext>
              </a:extLst>
            </p:cNvPr>
            <p:cNvSpPr/>
            <p:nvPr/>
          </p:nvSpPr>
          <p:spPr>
            <a:xfrm flipV="1">
              <a:off x="13197546" y="8448874"/>
              <a:ext cx="407521" cy="731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50" rIns="121899" bIns="6095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A2551FCE-C78E-4F02-93B8-A4339FD80FAC}"/>
              </a:ext>
            </a:extLst>
          </p:cNvPr>
          <p:cNvGrpSpPr/>
          <p:nvPr/>
        </p:nvGrpSpPr>
        <p:grpSpPr>
          <a:xfrm>
            <a:off x="1079500" y="1830553"/>
            <a:ext cx="9855200" cy="4788314"/>
            <a:chOff x="1027646" y="1483829"/>
            <a:chExt cx="10135310" cy="4311329"/>
          </a:xfrm>
        </p:grpSpPr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F0CDA0CA-0A07-44DE-A72C-7D3F54801DA1}"/>
                </a:ext>
              </a:extLst>
            </p:cNvPr>
            <p:cNvGrpSpPr/>
            <p:nvPr/>
          </p:nvGrpSpPr>
          <p:grpSpPr>
            <a:xfrm>
              <a:off x="1027646" y="1483829"/>
              <a:ext cx="10135310" cy="4311329"/>
              <a:chOff x="1041774" y="1483829"/>
              <a:chExt cx="6998188" cy="2976869"/>
            </a:xfrm>
          </p:grpSpPr>
          <p:sp>
            <p:nvSpPr>
              <p:cNvPr id="213" name="Google Shape;1087;p30">
                <a:extLst>
                  <a:ext uri="{FF2B5EF4-FFF2-40B4-BE49-F238E27FC236}">
                    <a16:creationId xmlns:a16="http://schemas.microsoft.com/office/drawing/2014/main" id="{66B8585C-63FF-4917-9FF6-7247653BD545}"/>
                  </a:ext>
                </a:extLst>
              </p:cNvPr>
              <p:cNvSpPr/>
              <p:nvPr/>
            </p:nvSpPr>
            <p:spPr>
              <a:xfrm>
                <a:off x="5619190" y="1483829"/>
                <a:ext cx="2420772" cy="414648"/>
              </a:xfrm>
              <a:custGeom>
                <a:avLst/>
                <a:gdLst/>
                <a:ahLst/>
                <a:cxnLst/>
                <a:rect l="l" t="t" r="r" b="b"/>
                <a:pathLst>
                  <a:path w="60013" h="11624" extrusionOk="0">
                    <a:moveTo>
                      <a:pt x="0" y="1"/>
                    </a:moveTo>
                    <a:lnTo>
                      <a:pt x="0" y="11623"/>
                    </a:lnTo>
                    <a:lnTo>
                      <a:pt x="60013" y="11623"/>
                    </a:lnTo>
                    <a:lnTo>
                      <a:pt x="6001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anose="02040502050405020303" pitchFamily="18" charset="0"/>
                    <a:ea typeface="Fira Sans Medium"/>
                    <a:cs typeface="Fira Sans Medium"/>
                    <a:sym typeface="Fira Sans Medium"/>
                  </a:rPr>
                  <a:t>TERMS &amp; CONDITIONS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eorgia" panose="02040502050405020303" pitchFamily="18" charset="0"/>
                  <a:ea typeface="Fira Sans Medium"/>
                  <a:cs typeface="Fira Sans Medium"/>
                  <a:sym typeface="Fira Sans Medium"/>
                </a:endParaRPr>
              </a:p>
            </p:txBody>
          </p:sp>
          <p:sp>
            <p:nvSpPr>
              <p:cNvPr id="214" name="Google Shape;1088;p30">
                <a:extLst>
                  <a:ext uri="{FF2B5EF4-FFF2-40B4-BE49-F238E27FC236}">
                    <a16:creationId xmlns:a16="http://schemas.microsoft.com/office/drawing/2014/main" id="{71CB917E-3447-4661-B416-5CD14D099DE3}"/>
                  </a:ext>
                </a:extLst>
              </p:cNvPr>
              <p:cNvSpPr/>
              <p:nvPr/>
            </p:nvSpPr>
            <p:spPr>
              <a:xfrm>
                <a:off x="5454047" y="1564460"/>
                <a:ext cx="165143" cy="191060"/>
              </a:xfrm>
              <a:custGeom>
                <a:avLst/>
                <a:gdLst/>
                <a:ahLst/>
                <a:cxnLst/>
                <a:rect l="l" t="t" r="r" b="b"/>
                <a:pathLst>
                  <a:path w="5448" h="6303" extrusionOk="0">
                    <a:moveTo>
                      <a:pt x="5447" y="1"/>
                    </a:moveTo>
                    <a:lnTo>
                      <a:pt x="0" y="3168"/>
                    </a:lnTo>
                    <a:lnTo>
                      <a:pt x="5447" y="6303"/>
                    </a:lnTo>
                    <a:lnTo>
                      <a:pt x="544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5" name="Google Shape;1089;p30">
                <a:extLst>
                  <a:ext uri="{FF2B5EF4-FFF2-40B4-BE49-F238E27FC236}">
                    <a16:creationId xmlns:a16="http://schemas.microsoft.com/office/drawing/2014/main" id="{62F3B6BD-5071-4BE0-B26A-ED8E513F2A09}"/>
                  </a:ext>
                </a:extLst>
              </p:cNvPr>
              <p:cNvSpPr/>
              <p:nvPr/>
            </p:nvSpPr>
            <p:spPr>
              <a:xfrm>
                <a:off x="6251554" y="2845072"/>
                <a:ext cx="1788406" cy="434894"/>
              </a:xfrm>
              <a:custGeom>
                <a:avLst/>
                <a:gdLst/>
                <a:ahLst/>
                <a:cxnLst/>
                <a:rect l="l" t="t" r="r" b="b"/>
                <a:pathLst>
                  <a:path w="60013" h="11624" extrusionOk="0">
                    <a:moveTo>
                      <a:pt x="0" y="1"/>
                    </a:moveTo>
                    <a:lnTo>
                      <a:pt x="0" y="11623"/>
                    </a:lnTo>
                    <a:lnTo>
                      <a:pt x="60013" y="11623"/>
                    </a:lnTo>
                    <a:lnTo>
                      <a:pt x="6001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anose="02040502050405020303" pitchFamily="18" charset="0"/>
                    <a:ea typeface="Fira Sans Medium"/>
                    <a:cs typeface="Fira Sans Medium"/>
                    <a:sym typeface="Fira Sans Medium"/>
                  </a:rPr>
                  <a:t>RELEVANT APPROVALS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eorgia" panose="02040502050405020303" pitchFamily="18" charset="0"/>
                  <a:ea typeface="Fira Sans Medium"/>
                  <a:cs typeface="Fira Sans Medium"/>
                  <a:sym typeface="Fira Sans Medium"/>
                </a:endParaRPr>
              </a:p>
            </p:txBody>
          </p:sp>
          <p:sp>
            <p:nvSpPr>
              <p:cNvPr id="216" name="Google Shape;1090;p30">
                <a:extLst>
                  <a:ext uri="{FF2B5EF4-FFF2-40B4-BE49-F238E27FC236}">
                    <a16:creationId xmlns:a16="http://schemas.microsoft.com/office/drawing/2014/main" id="{E5D9348D-185B-41EE-B8ED-BF2A833C4DA8}"/>
                  </a:ext>
                </a:extLst>
              </p:cNvPr>
              <p:cNvSpPr/>
              <p:nvPr/>
            </p:nvSpPr>
            <p:spPr>
              <a:xfrm>
                <a:off x="6086411" y="3008244"/>
                <a:ext cx="165143" cy="191060"/>
              </a:xfrm>
              <a:custGeom>
                <a:avLst/>
                <a:gdLst/>
                <a:ahLst/>
                <a:cxnLst/>
                <a:rect l="l" t="t" r="r" b="b"/>
                <a:pathLst>
                  <a:path w="5448" h="6303" extrusionOk="0">
                    <a:moveTo>
                      <a:pt x="5447" y="1"/>
                    </a:moveTo>
                    <a:lnTo>
                      <a:pt x="0" y="3168"/>
                    </a:lnTo>
                    <a:lnTo>
                      <a:pt x="5447" y="6303"/>
                    </a:lnTo>
                    <a:lnTo>
                      <a:pt x="544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7" name="Google Shape;1091;p30">
                <a:extLst>
                  <a:ext uri="{FF2B5EF4-FFF2-40B4-BE49-F238E27FC236}">
                    <a16:creationId xmlns:a16="http://schemas.microsoft.com/office/drawing/2014/main" id="{903C2F45-53B7-4437-916D-09BDABD1AB31}"/>
                  </a:ext>
                </a:extLst>
              </p:cNvPr>
              <p:cNvSpPr/>
              <p:nvPr/>
            </p:nvSpPr>
            <p:spPr>
              <a:xfrm>
                <a:off x="1041774" y="1483829"/>
                <a:ext cx="1820114" cy="352352"/>
              </a:xfrm>
              <a:custGeom>
                <a:avLst/>
                <a:gdLst/>
                <a:ahLst/>
                <a:cxnLst/>
                <a:rect l="l" t="t" r="r" b="b"/>
                <a:pathLst>
                  <a:path w="60045" h="11624" extrusionOk="0">
                    <a:moveTo>
                      <a:pt x="0" y="1"/>
                    </a:moveTo>
                    <a:lnTo>
                      <a:pt x="0" y="11623"/>
                    </a:lnTo>
                    <a:lnTo>
                      <a:pt x="60045" y="11623"/>
                    </a:lnTo>
                    <a:lnTo>
                      <a:pt x="6004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anose="02040502050405020303" pitchFamily="18" charset="0"/>
                    <a:ea typeface="Fira Sans Medium"/>
                    <a:cs typeface="Fira Sans Medium"/>
                    <a:sym typeface="Fira Sans Medium"/>
                  </a:rPr>
                  <a:t>RULES</a:t>
                </a:r>
                <a:endParaRPr kumimoji="0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eorgia" panose="02040502050405020303" pitchFamily="18" charset="0"/>
                  <a:ea typeface="Fira Sans Medium"/>
                  <a:cs typeface="Fira Sans Medium"/>
                  <a:sym typeface="Fira Sans Medium"/>
                </a:endParaRPr>
              </a:p>
            </p:txBody>
          </p:sp>
          <p:sp>
            <p:nvSpPr>
              <p:cNvPr id="218" name="Google Shape;1092;p30">
                <a:extLst>
                  <a:ext uri="{FF2B5EF4-FFF2-40B4-BE49-F238E27FC236}">
                    <a16:creationId xmlns:a16="http://schemas.microsoft.com/office/drawing/2014/main" id="{1F2C6EDD-3B10-4854-B7CF-D6625C3458BF}"/>
                  </a:ext>
                </a:extLst>
              </p:cNvPr>
              <p:cNvSpPr/>
              <p:nvPr/>
            </p:nvSpPr>
            <p:spPr>
              <a:xfrm>
                <a:off x="2830181" y="1564460"/>
                <a:ext cx="165142" cy="191060"/>
              </a:xfrm>
              <a:custGeom>
                <a:avLst/>
                <a:gdLst/>
                <a:ahLst/>
                <a:cxnLst/>
                <a:rect l="l" t="t" r="r" b="b"/>
                <a:pathLst>
                  <a:path w="5448" h="6303" extrusionOk="0">
                    <a:moveTo>
                      <a:pt x="1" y="1"/>
                    </a:moveTo>
                    <a:lnTo>
                      <a:pt x="1" y="6303"/>
                    </a:lnTo>
                    <a:lnTo>
                      <a:pt x="5448" y="316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9" name="Google Shape;1093;p30">
                <a:extLst>
                  <a:ext uri="{FF2B5EF4-FFF2-40B4-BE49-F238E27FC236}">
                    <a16:creationId xmlns:a16="http://schemas.microsoft.com/office/drawing/2014/main" id="{0896720A-D689-4114-A3BE-B10E6804F703}"/>
                  </a:ext>
                </a:extLst>
              </p:cNvPr>
              <p:cNvSpPr/>
              <p:nvPr/>
            </p:nvSpPr>
            <p:spPr>
              <a:xfrm>
                <a:off x="1041774" y="2809577"/>
                <a:ext cx="1991882" cy="572746"/>
              </a:xfrm>
              <a:custGeom>
                <a:avLst/>
                <a:gdLst/>
                <a:ahLst/>
                <a:cxnLst/>
                <a:rect l="l" t="t" r="r" b="b"/>
                <a:pathLst>
                  <a:path w="60045" h="11624" extrusionOk="0">
                    <a:moveTo>
                      <a:pt x="0" y="1"/>
                    </a:moveTo>
                    <a:lnTo>
                      <a:pt x="0" y="11623"/>
                    </a:lnTo>
                    <a:lnTo>
                      <a:pt x="60045" y="11623"/>
                    </a:lnTo>
                    <a:lnTo>
                      <a:pt x="6004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anose="02040502050405020303" pitchFamily="18" charset="0"/>
                    <a:ea typeface="Fira Sans Medium"/>
                    <a:cs typeface="Fira Sans Medium"/>
                    <a:sym typeface="Fira Sans Medium"/>
                  </a:rPr>
                  <a:t>BANK AUTHORIZATION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eorgia" panose="02040502050405020303" pitchFamily="18" charset="0"/>
                  <a:ea typeface="Fira Sans Medium"/>
                  <a:cs typeface="Fira Sans Medium"/>
                  <a:sym typeface="Fira Sans Medium"/>
                </a:endParaRPr>
              </a:p>
            </p:txBody>
          </p:sp>
          <p:sp>
            <p:nvSpPr>
              <p:cNvPr id="220" name="Google Shape;1094;p30">
                <a:extLst>
                  <a:ext uri="{FF2B5EF4-FFF2-40B4-BE49-F238E27FC236}">
                    <a16:creationId xmlns:a16="http://schemas.microsoft.com/office/drawing/2014/main" id="{53CFBC21-7758-42CE-90AA-287574AE03F4}"/>
                  </a:ext>
                </a:extLst>
              </p:cNvPr>
              <p:cNvSpPr/>
              <p:nvPr/>
            </p:nvSpPr>
            <p:spPr>
              <a:xfrm>
                <a:off x="2830181" y="3008244"/>
                <a:ext cx="165142" cy="191060"/>
              </a:xfrm>
              <a:custGeom>
                <a:avLst/>
                <a:gdLst/>
                <a:ahLst/>
                <a:cxnLst/>
                <a:rect l="l" t="t" r="r" b="b"/>
                <a:pathLst>
                  <a:path w="5448" h="6303" extrusionOk="0">
                    <a:moveTo>
                      <a:pt x="1" y="1"/>
                    </a:moveTo>
                    <a:lnTo>
                      <a:pt x="1" y="6303"/>
                    </a:lnTo>
                    <a:lnTo>
                      <a:pt x="5448" y="316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1" name="Google Shape;1095;p30">
                <a:extLst>
                  <a:ext uri="{FF2B5EF4-FFF2-40B4-BE49-F238E27FC236}">
                    <a16:creationId xmlns:a16="http://schemas.microsoft.com/office/drawing/2014/main" id="{D2C1290D-B445-4403-A2A1-BA592DDEBA1A}"/>
                  </a:ext>
                </a:extLst>
              </p:cNvPr>
              <p:cNvSpPr/>
              <p:nvPr/>
            </p:nvSpPr>
            <p:spPr>
              <a:xfrm>
                <a:off x="4218312" y="4268699"/>
                <a:ext cx="640321" cy="63383"/>
              </a:xfrm>
              <a:custGeom>
                <a:avLst/>
                <a:gdLst/>
                <a:ahLst/>
                <a:cxnLst/>
                <a:rect l="l" t="t" r="r" b="b"/>
                <a:pathLst>
                  <a:path w="21124" h="2091" extrusionOk="0">
                    <a:moveTo>
                      <a:pt x="0" y="0"/>
                    </a:moveTo>
                    <a:lnTo>
                      <a:pt x="0" y="2090"/>
                    </a:lnTo>
                    <a:lnTo>
                      <a:pt x="21124" y="2090"/>
                    </a:lnTo>
                    <a:lnTo>
                      <a:pt x="21124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2" name="Google Shape;1096;p30">
                <a:extLst>
                  <a:ext uri="{FF2B5EF4-FFF2-40B4-BE49-F238E27FC236}">
                    <a16:creationId xmlns:a16="http://schemas.microsoft.com/office/drawing/2014/main" id="{E53DF38A-F45C-4B39-B260-588AA18A769C}"/>
                  </a:ext>
                </a:extLst>
              </p:cNvPr>
              <p:cNvSpPr/>
              <p:nvPr/>
            </p:nvSpPr>
            <p:spPr>
              <a:xfrm>
                <a:off x="4168387" y="4143902"/>
                <a:ext cx="744960" cy="316796"/>
              </a:xfrm>
              <a:custGeom>
                <a:avLst/>
                <a:gdLst/>
                <a:ahLst/>
                <a:cxnLst/>
                <a:rect l="l" t="t" r="r" b="b"/>
                <a:pathLst>
                  <a:path w="24576" h="10451" extrusionOk="0">
                    <a:moveTo>
                      <a:pt x="1806" y="0"/>
                    </a:moveTo>
                    <a:cubicBezTo>
                      <a:pt x="1457" y="0"/>
                      <a:pt x="1141" y="190"/>
                      <a:pt x="919" y="443"/>
                    </a:cubicBezTo>
                    <a:lnTo>
                      <a:pt x="349" y="1204"/>
                    </a:lnTo>
                    <a:cubicBezTo>
                      <a:pt x="1" y="1679"/>
                      <a:pt x="64" y="2375"/>
                      <a:pt x="476" y="2755"/>
                    </a:cubicBezTo>
                    <a:cubicBezTo>
                      <a:pt x="887" y="3167"/>
                      <a:pt x="919" y="3895"/>
                      <a:pt x="571" y="4370"/>
                    </a:cubicBezTo>
                    <a:lnTo>
                      <a:pt x="349" y="4624"/>
                    </a:lnTo>
                    <a:cubicBezTo>
                      <a:pt x="1" y="5067"/>
                      <a:pt x="32" y="5764"/>
                      <a:pt x="412" y="6176"/>
                    </a:cubicBezTo>
                    <a:lnTo>
                      <a:pt x="539" y="6302"/>
                    </a:lnTo>
                    <a:cubicBezTo>
                      <a:pt x="919" y="6714"/>
                      <a:pt x="951" y="7442"/>
                      <a:pt x="571" y="7886"/>
                    </a:cubicBezTo>
                    <a:lnTo>
                      <a:pt x="412" y="8076"/>
                    </a:lnTo>
                    <a:cubicBezTo>
                      <a:pt x="32" y="8519"/>
                      <a:pt x="64" y="9279"/>
                      <a:pt x="476" y="9659"/>
                    </a:cubicBezTo>
                    <a:lnTo>
                      <a:pt x="539" y="9754"/>
                    </a:lnTo>
                    <a:cubicBezTo>
                      <a:pt x="1014" y="10197"/>
                      <a:pt x="1552" y="10451"/>
                      <a:pt x="2154" y="10451"/>
                    </a:cubicBezTo>
                    <a:lnTo>
                      <a:pt x="22422" y="10451"/>
                    </a:lnTo>
                    <a:cubicBezTo>
                      <a:pt x="22992" y="10451"/>
                      <a:pt x="23562" y="10197"/>
                      <a:pt x="24006" y="9754"/>
                    </a:cubicBezTo>
                    <a:lnTo>
                      <a:pt x="24101" y="9659"/>
                    </a:lnTo>
                    <a:cubicBezTo>
                      <a:pt x="24512" y="9279"/>
                      <a:pt x="24544" y="8519"/>
                      <a:pt x="24164" y="8076"/>
                    </a:cubicBezTo>
                    <a:lnTo>
                      <a:pt x="24006" y="7886"/>
                    </a:lnTo>
                    <a:cubicBezTo>
                      <a:pt x="23626" y="7442"/>
                      <a:pt x="23657" y="6714"/>
                      <a:pt x="24037" y="6302"/>
                    </a:cubicBezTo>
                    <a:lnTo>
                      <a:pt x="24164" y="6176"/>
                    </a:lnTo>
                    <a:cubicBezTo>
                      <a:pt x="24544" y="5764"/>
                      <a:pt x="24576" y="5067"/>
                      <a:pt x="24227" y="4624"/>
                    </a:cubicBezTo>
                    <a:lnTo>
                      <a:pt x="24006" y="4370"/>
                    </a:lnTo>
                    <a:cubicBezTo>
                      <a:pt x="23657" y="3895"/>
                      <a:pt x="23689" y="3167"/>
                      <a:pt x="24101" y="2755"/>
                    </a:cubicBezTo>
                    <a:cubicBezTo>
                      <a:pt x="24512" y="2375"/>
                      <a:pt x="24576" y="1647"/>
                      <a:pt x="24227" y="1204"/>
                    </a:cubicBezTo>
                    <a:lnTo>
                      <a:pt x="23657" y="443"/>
                    </a:lnTo>
                    <a:cubicBezTo>
                      <a:pt x="23436" y="190"/>
                      <a:pt x="23119" y="0"/>
                      <a:pt x="22771" y="0"/>
                    </a:cubicBez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3" name="Google Shape;1097;p30">
                <a:extLst>
                  <a:ext uri="{FF2B5EF4-FFF2-40B4-BE49-F238E27FC236}">
                    <a16:creationId xmlns:a16="http://schemas.microsoft.com/office/drawing/2014/main" id="{C7BBAA63-EA2D-417B-BF95-F42EB030F3FA}"/>
                  </a:ext>
                </a:extLst>
              </p:cNvPr>
              <p:cNvSpPr/>
              <p:nvPr/>
            </p:nvSpPr>
            <p:spPr>
              <a:xfrm>
                <a:off x="4561025" y="4217804"/>
                <a:ext cx="309127" cy="12519"/>
              </a:xfrm>
              <a:custGeom>
                <a:avLst/>
                <a:gdLst/>
                <a:ahLst/>
                <a:cxnLst/>
                <a:rect l="l" t="t" r="r" b="b"/>
                <a:pathLst>
                  <a:path w="10198" h="413" extrusionOk="0">
                    <a:moveTo>
                      <a:pt x="222" y="1"/>
                    </a:moveTo>
                    <a:cubicBezTo>
                      <a:pt x="95" y="1"/>
                      <a:pt x="0" y="96"/>
                      <a:pt x="0" y="222"/>
                    </a:cubicBezTo>
                    <a:cubicBezTo>
                      <a:pt x="0" y="317"/>
                      <a:pt x="95" y="412"/>
                      <a:pt x="222" y="412"/>
                    </a:cubicBezTo>
                    <a:lnTo>
                      <a:pt x="9976" y="412"/>
                    </a:lnTo>
                    <a:cubicBezTo>
                      <a:pt x="10103" y="412"/>
                      <a:pt x="10198" y="317"/>
                      <a:pt x="10198" y="222"/>
                    </a:cubicBezTo>
                    <a:cubicBezTo>
                      <a:pt x="10198" y="96"/>
                      <a:pt x="10103" y="1"/>
                      <a:pt x="9976" y="1"/>
                    </a:cubicBezTo>
                    <a:close/>
                  </a:path>
                </a:pathLst>
              </a:custGeom>
              <a:solidFill>
                <a:srgbClr val="2525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4" name="Google Shape;1098;p30">
                <a:extLst>
                  <a:ext uri="{FF2B5EF4-FFF2-40B4-BE49-F238E27FC236}">
                    <a16:creationId xmlns:a16="http://schemas.microsoft.com/office/drawing/2014/main" id="{5020FD71-A4BA-44F0-BD82-7DB9E65759BE}"/>
                  </a:ext>
                </a:extLst>
              </p:cNvPr>
              <p:cNvSpPr/>
              <p:nvPr/>
            </p:nvSpPr>
            <p:spPr>
              <a:xfrm>
                <a:off x="4265357" y="4217804"/>
                <a:ext cx="175691" cy="12519"/>
              </a:xfrm>
              <a:custGeom>
                <a:avLst/>
                <a:gdLst/>
                <a:ahLst/>
                <a:cxnLst/>
                <a:rect l="l" t="t" r="r" b="b"/>
                <a:pathLst>
                  <a:path w="5796" h="413" extrusionOk="0">
                    <a:moveTo>
                      <a:pt x="190" y="1"/>
                    </a:moveTo>
                    <a:cubicBezTo>
                      <a:pt x="63" y="1"/>
                      <a:pt x="0" y="96"/>
                      <a:pt x="0" y="222"/>
                    </a:cubicBezTo>
                    <a:cubicBezTo>
                      <a:pt x="0" y="317"/>
                      <a:pt x="63" y="412"/>
                      <a:pt x="190" y="412"/>
                    </a:cubicBezTo>
                    <a:lnTo>
                      <a:pt x="5606" y="412"/>
                    </a:lnTo>
                    <a:cubicBezTo>
                      <a:pt x="5701" y="412"/>
                      <a:pt x="5796" y="317"/>
                      <a:pt x="5796" y="222"/>
                    </a:cubicBezTo>
                    <a:cubicBezTo>
                      <a:pt x="5796" y="96"/>
                      <a:pt x="5701" y="1"/>
                      <a:pt x="5606" y="1"/>
                    </a:cubicBezTo>
                    <a:close/>
                  </a:path>
                </a:pathLst>
              </a:custGeom>
              <a:solidFill>
                <a:srgbClr val="2525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5" name="Google Shape;1099;p30">
                <a:extLst>
                  <a:ext uri="{FF2B5EF4-FFF2-40B4-BE49-F238E27FC236}">
                    <a16:creationId xmlns:a16="http://schemas.microsoft.com/office/drawing/2014/main" id="{78E4A7C0-0D2F-4616-AB28-39B861A5A4AF}"/>
                  </a:ext>
                </a:extLst>
              </p:cNvPr>
              <p:cNvSpPr/>
              <p:nvPr/>
            </p:nvSpPr>
            <p:spPr>
              <a:xfrm>
                <a:off x="4222162" y="4290766"/>
                <a:ext cx="441593" cy="12519"/>
              </a:xfrm>
              <a:custGeom>
                <a:avLst/>
                <a:gdLst/>
                <a:ahLst/>
                <a:cxnLst/>
                <a:rect l="l" t="t" r="r" b="b"/>
                <a:pathLst>
                  <a:path w="14568" h="413" extrusionOk="0">
                    <a:moveTo>
                      <a:pt x="190" y="0"/>
                    </a:moveTo>
                    <a:cubicBezTo>
                      <a:pt x="95" y="0"/>
                      <a:pt x="0" y="95"/>
                      <a:pt x="0" y="190"/>
                    </a:cubicBezTo>
                    <a:cubicBezTo>
                      <a:pt x="0" y="317"/>
                      <a:pt x="95" y="412"/>
                      <a:pt x="190" y="412"/>
                    </a:cubicBezTo>
                    <a:lnTo>
                      <a:pt x="14378" y="412"/>
                    </a:lnTo>
                    <a:cubicBezTo>
                      <a:pt x="14473" y="412"/>
                      <a:pt x="14568" y="317"/>
                      <a:pt x="14568" y="190"/>
                    </a:cubicBezTo>
                    <a:cubicBezTo>
                      <a:pt x="14568" y="95"/>
                      <a:pt x="14473" y="0"/>
                      <a:pt x="14378" y="0"/>
                    </a:cubicBezTo>
                    <a:close/>
                  </a:path>
                </a:pathLst>
              </a:custGeom>
              <a:solidFill>
                <a:srgbClr val="2525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6" name="Google Shape;1100;p30">
                <a:extLst>
                  <a:ext uri="{FF2B5EF4-FFF2-40B4-BE49-F238E27FC236}">
                    <a16:creationId xmlns:a16="http://schemas.microsoft.com/office/drawing/2014/main" id="{7265C36E-A6AA-4C12-85E0-9E14D84DEDB9}"/>
                  </a:ext>
                </a:extLst>
              </p:cNvPr>
              <p:cNvSpPr/>
              <p:nvPr/>
            </p:nvSpPr>
            <p:spPr>
              <a:xfrm>
                <a:off x="4731897" y="4290766"/>
                <a:ext cx="139225" cy="12519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413" extrusionOk="0">
                    <a:moveTo>
                      <a:pt x="190" y="0"/>
                    </a:moveTo>
                    <a:cubicBezTo>
                      <a:pt x="95" y="0"/>
                      <a:pt x="0" y="95"/>
                      <a:pt x="0" y="190"/>
                    </a:cubicBezTo>
                    <a:cubicBezTo>
                      <a:pt x="0" y="317"/>
                      <a:pt x="95" y="412"/>
                      <a:pt x="190" y="412"/>
                    </a:cubicBezTo>
                    <a:lnTo>
                      <a:pt x="4371" y="412"/>
                    </a:lnTo>
                    <a:cubicBezTo>
                      <a:pt x="4497" y="412"/>
                      <a:pt x="4592" y="317"/>
                      <a:pt x="4592" y="190"/>
                    </a:cubicBezTo>
                    <a:cubicBezTo>
                      <a:pt x="4592" y="95"/>
                      <a:pt x="4497" y="0"/>
                      <a:pt x="4371" y="0"/>
                    </a:cubicBezTo>
                    <a:close/>
                  </a:path>
                </a:pathLst>
              </a:custGeom>
              <a:solidFill>
                <a:srgbClr val="2525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7" name="Google Shape;1101;p30">
                <a:extLst>
                  <a:ext uri="{FF2B5EF4-FFF2-40B4-BE49-F238E27FC236}">
                    <a16:creationId xmlns:a16="http://schemas.microsoft.com/office/drawing/2014/main" id="{0BC81D52-6519-4A30-9D17-8FB9E38791A9}"/>
                  </a:ext>
                </a:extLst>
              </p:cNvPr>
              <p:cNvSpPr/>
              <p:nvPr/>
            </p:nvSpPr>
            <p:spPr>
              <a:xfrm>
                <a:off x="4265357" y="4363728"/>
                <a:ext cx="240984" cy="11549"/>
              </a:xfrm>
              <a:custGeom>
                <a:avLst/>
                <a:gdLst/>
                <a:ahLst/>
                <a:cxnLst/>
                <a:rect l="l" t="t" r="r" b="b"/>
                <a:pathLst>
                  <a:path w="7950" h="381" extrusionOk="0">
                    <a:moveTo>
                      <a:pt x="190" y="0"/>
                    </a:moveTo>
                    <a:cubicBezTo>
                      <a:pt x="63" y="0"/>
                      <a:pt x="0" y="64"/>
                      <a:pt x="0" y="190"/>
                    </a:cubicBezTo>
                    <a:cubicBezTo>
                      <a:pt x="0" y="285"/>
                      <a:pt x="63" y="380"/>
                      <a:pt x="190" y="380"/>
                    </a:cubicBezTo>
                    <a:lnTo>
                      <a:pt x="7759" y="380"/>
                    </a:lnTo>
                    <a:cubicBezTo>
                      <a:pt x="7886" y="380"/>
                      <a:pt x="7949" y="285"/>
                      <a:pt x="7949" y="190"/>
                    </a:cubicBezTo>
                    <a:cubicBezTo>
                      <a:pt x="7949" y="64"/>
                      <a:pt x="7886" y="0"/>
                      <a:pt x="7759" y="0"/>
                    </a:cubicBezTo>
                    <a:close/>
                  </a:path>
                </a:pathLst>
              </a:custGeom>
              <a:solidFill>
                <a:srgbClr val="2525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8" name="Google Shape;1102;p30">
                <a:extLst>
                  <a:ext uri="{FF2B5EF4-FFF2-40B4-BE49-F238E27FC236}">
                    <a16:creationId xmlns:a16="http://schemas.microsoft.com/office/drawing/2014/main" id="{E80A07A5-28D5-4CBF-9651-C776569A9B6B}"/>
                  </a:ext>
                </a:extLst>
              </p:cNvPr>
              <p:cNvSpPr/>
              <p:nvPr/>
            </p:nvSpPr>
            <p:spPr>
              <a:xfrm>
                <a:off x="4645506" y="4363728"/>
                <a:ext cx="103699" cy="11549"/>
              </a:xfrm>
              <a:custGeom>
                <a:avLst/>
                <a:gdLst/>
                <a:ahLst/>
                <a:cxnLst/>
                <a:rect l="l" t="t" r="r" b="b"/>
                <a:pathLst>
                  <a:path w="3421" h="381" extrusionOk="0">
                    <a:moveTo>
                      <a:pt x="190" y="0"/>
                    </a:moveTo>
                    <a:cubicBezTo>
                      <a:pt x="63" y="0"/>
                      <a:pt x="0" y="64"/>
                      <a:pt x="0" y="190"/>
                    </a:cubicBezTo>
                    <a:cubicBezTo>
                      <a:pt x="0" y="285"/>
                      <a:pt x="63" y="380"/>
                      <a:pt x="190" y="380"/>
                    </a:cubicBezTo>
                    <a:lnTo>
                      <a:pt x="3230" y="380"/>
                    </a:lnTo>
                    <a:cubicBezTo>
                      <a:pt x="3325" y="380"/>
                      <a:pt x="3420" y="285"/>
                      <a:pt x="3420" y="190"/>
                    </a:cubicBezTo>
                    <a:cubicBezTo>
                      <a:pt x="3420" y="64"/>
                      <a:pt x="3357" y="0"/>
                      <a:pt x="3230" y="0"/>
                    </a:cubicBezTo>
                    <a:close/>
                  </a:path>
                </a:pathLst>
              </a:custGeom>
              <a:solidFill>
                <a:srgbClr val="2525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9" name="Google Shape;1103;p30">
                <a:extLst>
                  <a:ext uri="{FF2B5EF4-FFF2-40B4-BE49-F238E27FC236}">
                    <a16:creationId xmlns:a16="http://schemas.microsoft.com/office/drawing/2014/main" id="{40535399-8A20-4CC3-A04C-BADE29C3EE85}"/>
                  </a:ext>
                </a:extLst>
              </p:cNvPr>
              <p:cNvSpPr/>
              <p:nvPr/>
            </p:nvSpPr>
            <p:spPr>
              <a:xfrm>
                <a:off x="4470785" y="4217804"/>
                <a:ext cx="45135" cy="12519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413" extrusionOk="0">
                    <a:moveTo>
                      <a:pt x="190" y="1"/>
                    </a:moveTo>
                    <a:cubicBezTo>
                      <a:pt x="64" y="1"/>
                      <a:pt x="0" y="96"/>
                      <a:pt x="0" y="222"/>
                    </a:cubicBezTo>
                    <a:cubicBezTo>
                      <a:pt x="0" y="317"/>
                      <a:pt x="64" y="412"/>
                      <a:pt x="190" y="412"/>
                    </a:cubicBezTo>
                    <a:lnTo>
                      <a:pt x="1299" y="412"/>
                    </a:lnTo>
                    <a:cubicBezTo>
                      <a:pt x="1394" y="412"/>
                      <a:pt x="1489" y="317"/>
                      <a:pt x="1489" y="222"/>
                    </a:cubicBezTo>
                    <a:cubicBezTo>
                      <a:pt x="1489" y="96"/>
                      <a:pt x="1394" y="1"/>
                      <a:pt x="1299" y="1"/>
                    </a:cubicBezTo>
                    <a:close/>
                  </a:path>
                </a:pathLst>
              </a:custGeom>
              <a:solidFill>
                <a:srgbClr val="2525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0" name="Google Shape;1104;p30">
                <a:extLst>
                  <a:ext uri="{FF2B5EF4-FFF2-40B4-BE49-F238E27FC236}">
                    <a16:creationId xmlns:a16="http://schemas.microsoft.com/office/drawing/2014/main" id="{6DF0A409-28D0-42A5-9C30-CDCFFE6EE892}"/>
                  </a:ext>
                </a:extLst>
              </p:cNvPr>
              <p:cNvSpPr/>
              <p:nvPr/>
            </p:nvSpPr>
            <p:spPr>
              <a:xfrm>
                <a:off x="4560055" y="1483829"/>
                <a:ext cx="1133748" cy="1325748"/>
              </a:xfrm>
              <a:custGeom>
                <a:avLst/>
                <a:gdLst/>
                <a:ahLst/>
                <a:cxnLst/>
                <a:rect l="l" t="t" r="r" b="b"/>
                <a:pathLst>
                  <a:path w="37402" h="43736" extrusionOk="0">
                    <a:moveTo>
                      <a:pt x="1" y="1"/>
                    </a:moveTo>
                    <a:lnTo>
                      <a:pt x="1" y="43735"/>
                    </a:lnTo>
                    <a:lnTo>
                      <a:pt x="34995" y="43735"/>
                    </a:lnTo>
                    <a:cubicBezTo>
                      <a:pt x="37402" y="33158"/>
                      <a:pt x="34710" y="22390"/>
                      <a:pt x="27806" y="13840"/>
                    </a:cubicBezTo>
                    <a:cubicBezTo>
                      <a:pt x="21345" y="5859"/>
                      <a:pt x="11750" y="19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1" name="Google Shape;1105;p30">
                <a:extLst>
                  <a:ext uri="{FF2B5EF4-FFF2-40B4-BE49-F238E27FC236}">
                    <a16:creationId xmlns:a16="http://schemas.microsoft.com/office/drawing/2014/main" id="{DB1712E4-8FF1-4F5F-88C0-EF6FA4577242}"/>
                  </a:ext>
                </a:extLst>
              </p:cNvPr>
              <p:cNvSpPr/>
              <p:nvPr/>
            </p:nvSpPr>
            <p:spPr>
              <a:xfrm>
                <a:off x="3411939" y="1483829"/>
                <a:ext cx="1111681" cy="1325748"/>
              </a:xfrm>
              <a:custGeom>
                <a:avLst/>
                <a:gdLst/>
                <a:ahLst/>
                <a:cxnLst/>
                <a:rect l="l" t="t" r="r" b="b"/>
                <a:pathLst>
                  <a:path w="36674" h="43736" extrusionOk="0">
                    <a:moveTo>
                      <a:pt x="36673" y="1"/>
                    </a:moveTo>
                    <a:cubicBezTo>
                      <a:pt x="31384" y="159"/>
                      <a:pt x="26001" y="1077"/>
                      <a:pt x="21345" y="3579"/>
                    </a:cubicBezTo>
                    <a:cubicBezTo>
                      <a:pt x="16627" y="6113"/>
                      <a:pt x="12446" y="9691"/>
                      <a:pt x="9089" y="13840"/>
                    </a:cubicBezTo>
                    <a:cubicBezTo>
                      <a:pt x="3326" y="20997"/>
                      <a:pt x="0" y="30308"/>
                      <a:pt x="982" y="39460"/>
                    </a:cubicBezTo>
                    <a:cubicBezTo>
                      <a:pt x="1140" y="40917"/>
                      <a:pt x="1394" y="42310"/>
                      <a:pt x="1774" y="43735"/>
                    </a:cubicBezTo>
                    <a:lnTo>
                      <a:pt x="36673" y="43735"/>
                    </a:lnTo>
                    <a:lnTo>
                      <a:pt x="3667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2" name="Google Shape;1106;p30">
                <a:extLst>
                  <a:ext uri="{FF2B5EF4-FFF2-40B4-BE49-F238E27FC236}">
                    <a16:creationId xmlns:a16="http://schemas.microsoft.com/office/drawing/2014/main" id="{8070FACB-8E2A-4508-9000-4834D5E7BD8B}"/>
                  </a:ext>
                </a:extLst>
              </p:cNvPr>
              <p:cNvSpPr/>
              <p:nvPr/>
            </p:nvSpPr>
            <p:spPr>
              <a:xfrm>
                <a:off x="3475292" y="2845072"/>
                <a:ext cx="1048328" cy="1264213"/>
              </a:xfrm>
              <a:custGeom>
                <a:avLst/>
                <a:gdLst/>
                <a:ahLst/>
                <a:cxnLst/>
                <a:rect l="l" t="t" r="r" b="b"/>
                <a:pathLst>
                  <a:path w="34584" h="41706" extrusionOk="0">
                    <a:moveTo>
                      <a:pt x="0" y="0"/>
                    </a:moveTo>
                    <a:cubicBezTo>
                      <a:pt x="1647" y="5510"/>
                      <a:pt x="4719" y="10577"/>
                      <a:pt x="8488" y="14916"/>
                    </a:cubicBezTo>
                    <a:cubicBezTo>
                      <a:pt x="13333" y="20490"/>
                      <a:pt x="20427" y="25114"/>
                      <a:pt x="21662" y="32999"/>
                    </a:cubicBezTo>
                    <a:cubicBezTo>
                      <a:pt x="22010" y="35248"/>
                      <a:pt x="21155" y="38383"/>
                      <a:pt x="22897" y="40188"/>
                    </a:cubicBezTo>
                    <a:cubicBezTo>
                      <a:pt x="24071" y="41435"/>
                      <a:pt x="25681" y="41705"/>
                      <a:pt x="27339" y="41705"/>
                    </a:cubicBezTo>
                    <a:cubicBezTo>
                      <a:pt x="28543" y="41705"/>
                      <a:pt x="29772" y="41563"/>
                      <a:pt x="30878" y="41550"/>
                    </a:cubicBezTo>
                    <a:lnTo>
                      <a:pt x="34583" y="41550"/>
                    </a:lnTo>
                    <a:lnTo>
                      <a:pt x="3458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3" name="Google Shape;1107;p30">
                <a:extLst>
                  <a:ext uri="{FF2B5EF4-FFF2-40B4-BE49-F238E27FC236}">
                    <a16:creationId xmlns:a16="http://schemas.microsoft.com/office/drawing/2014/main" id="{DE62CA8F-6EE2-49DD-9441-C826FA5EE74F}"/>
                  </a:ext>
                </a:extLst>
              </p:cNvPr>
              <p:cNvSpPr/>
              <p:nvPr/>
            </p:nvSpPr>
            <p:spPr>
              <a:xfrm>
                <a:off x="4560055" y="2845072"/>
                <a:ext cx="1052147" cy="1260303"/>
              </a:xfrm>
              <a:custGeom>
                <a:avLst/>
                <a:gdLst/>
                <a:ahLst/>
                <a:cxnLst/>
                <a:rect l="l" t="t" r="r" b="b"/>
                <a:pathLst>
                  <a:path w="34710" h="41577" extrusionOk="0">
                    <a:moveTo>
                      <a:pt x="1" y="0"/>
                    </a:moveTo>
                    <a:lnTo>
                      <a:pt x="1" y="41518"/>
                    </a:lnTo>
                    <a:cubicBezTo>
                      <a:pt x="1489" y="41518"/>
                      <a:pt x="2946" y="41518"/>
                      <a:pt x="4434" y="41486"/>
                    </a:cubicBezTo>
                    <a:cubicBezTo>
                      <a:pt x="5294" y="41486"/>
                      <a:pt x="6358" y="41577"/>
                      <a:pt x="7437" y="41577"/>
                    </a:cubicBezTo>
                    <a:cubicBezTo>
                      <a:pt x="9141" y="41577"/>
                      <a:pt x="10880" y="41351"/>
                      <a:pt x="11908" y="40188"/>
                    </a:cubicBezTo>
                    <a:cubicBezTo>
                      <a:pt x="13650" y="38383"/>
                      <a:pt x="12795" y="35248"/>
                      <a:pt x="13143" y="32999"/>
                    </a:cubicBezTo>
                    <a:cubicBezTo>
                      <a:pt x="14062" y="27077"/>
                      <a:pt x="18717" y="22232"/>
                      <a:pt x="22961" y="18368"/>
                    </a:cubicBezTo>
                    <a:cubicBezTo>
                      <a:pt x="27869" y="13934"/>
                      <a:pt x="31765" y="8804"/>
                      <a:pt x="33950" y="2502"/>
                    </a:cubicBezTo>
                    <a:cubicBezTo>
                      <a:pt x="34235" y="1679"/>
                      <a:pt x="34488" y="823"/>
                      <a:pt x="347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0ED4980F-020C-4EE0-B686-5EE58FA512DE}"/>
                </a:ext>
              </a:extLst>
            </p:cNvPr>
            <p:cNvGrpSpPr/>
            <p:nvPr/>
          </p:nvGrpSpPr>
          <p:grpSpPr>
            <a:xfrm>
              <a:off x="5292283" y="3713677"/>
              <a:ext cx="518580" cy="519695"/>
              <a:chOff x="2534444" y="5351462"/>
              <a:chExt cx="738188" cy="739776"/>
            </a:xfrm>
            <a:solidFill>
              <a:schemeClr val="bg1"/>
            </a:solidFill>
          </p:grpSpPr>
          <p:sp>
            <p:nvSpPr>
              <p:cNvPr id="201" name="Freeform 104">
                <a:extLst>
                  <a:ext uri="{FF2B5EF4-FFF2-40B4-BE49-F238E27FC236}">
                    <a16:creationId xmlns:a16="http://schemas.microsoft.com/office/drawing/2014/main" id="{407ECC5A-43A3-4702-B9C5-43D79E767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34444" y="5351462"/>
                <a:ext cx="466725" cy="468313"/>
              </a:xfrm>
              <a:custGeom>
                <a:avLst/>
                <a:gdLst/>
                <a:ahLst/>
                <a:cxnLst>
                  <a:cxn ang="0">
                    <a:pos x="126" y="42"/>
                  </a:cxn>
                  <a:cxn ang="0">
                    <a:pos x="91" y="56"/>
                  </a:cxn>
                  <a:cxn ang="0">
                    <a:pos x="68" y="44"/>
                  </a:cxn>
                  <a:cxn ang="0">
                    <a:pos x="58" y="87"/>
                  </a:cxn>
                  <a:cxn ang="0">
                    <a:pos x="42" y="122"/>
                  </a:cxn>
                  <a:cxn ang="0">
                    <a:pos x="37" y="129"/>
                  </a:cxn>
                  <a:cxn ang="0">
                    <a:pos x="37" y="166"/>
                  </a:cxn>
                  <a:cxn ang="0">
                    <a:pos x="42" y="173"/>
                  </a:cxn>
                  <a:cxn ang="0">
                    <a:pos x="58" y="208"/>
                  </a:cxn>
                  <a:cxn ang="0">
                    <a:pos x="68" y="251"/>
                  </a:cxn>
                  <a:cxn ang="0">
                    <a:pos x="91" y="239"/>
                  </a:cxn>
                  <a:cxn ang="0">
                    <a:pos x="126" y="253"/>
                  </a:cxn>
                  <a:cxn ang="0">
                    <a:pos x="166" y="276"/>
                  </a:cxn>
                  <a:cxn ang="0">
                    <a:pos x="170" y="253"/>
                  </a:cxn>
                  <a:cxn ang="0">
                    <a:pos x="206" y="237"/>
                  </a:cxn>
                  <a:cxn ang="0">
                    <a:pos x="226" y="251"/>
                  </a:cxn>
                  <a:cxn ang="0">
                    <a:pos x="238" y="213"/>
                  </a:cxn>
                  <a:cxn ang="0">
                    <a:pos x="252" y="173"/>
                  </a:cxn>
                  <a:cxn ang="0">
                    <a:pos x="276" y="166"/>
                  </a:cxn>
                  <a:cxn ang="0">
                    <a:pos x="253" y="126"/>
                  </a:cxn>
                  <a:cxn ang="0">
                    <a:pos x="238" y="89"/>
                  </a:cxn>
                  <a:cxn ang="0">
                    <a:pos x="252" y="70"/>
                  </a:cxn>
                  <a:cxn ang="0">
                    <a:pos x="208" y="58"/>
                  </a:cxn>
                  <a:cxn ang="0">
                    <a:pos x="173" y="44"/>
                  </a:cxn>
                  <a:cxn ang="0">
                    <a:pos x="166" y="37"/>
                  </a:cxn>
                  <a:cxn ang="0">
                    <a:pos x="121" y="0"/>
                  </a:cxn>
                  <a:cxn ang="0">
                    <a:pos x="184" y="5"/>
                  </a:cxn>
                  <a:cxn ang="0">
                    <a:pos x="206" y="37"/>
                  </a:cxn>
                  <a:cxn ang="0">
                    <a:pos x="227" y="21"/>
                  </a:cxn>
                  <a:cxn ang="0">
                    <a:pos x="273" y="66"/>
                  </a:cxn>
                  <a:cxn ang="0">
                    <a:pos x="259" y="89"/>
                  </a:cxn>
                  <a:cxn ang="0">
                    <a:pos x="288" y="112"/>
                  </a:cxn>
                  <a:cxn ang="0">
                    <a:pos x="294" y="178"/>
                  </a:cxn>
                  <a:cxn ang="0">
                    <a:pos x="267" y="183"/>
                  </a:cxn>
                  <a:cxn ang="0">
                    <a:pos x="271" y="220"/>
                  </a:cxn>
                  <a:cxn ang="0">
                    <a:pos x="271" y="232"/>
                  </a:cxn>
                  <a:cxn ang="0">
                    <a:pos x="224" y="274"/>
                  </a:cxn>
                  <a:cxn ang="0">
                    <a:pos x="192" y="265"/>
                  </a:cxn>
                  <a:cxn ang="0">
                    <a:pos x="178" y="295"/>
                  </a:cxn>
                  <a:cxn ang="0">
                    <a:pos x="110" y="286"/>
                  </a:cxn>
                  <a:cxn ang="0">
                    <a:pos x="95" y="262"/>
                  </a:cxn>
                  <a:cxn ang="0">
                    <a:pos x="68" y="274"/>
                  </a:cxn>
                  <a:cxn ang="0">
                    <a:pos x="21" y="225"/>
                  </a:cxn>
                  <a:cxn ang="0">
                    <a:pos x="37" y="206"/>
                  </a:cxn>
                  <a:cxn ang="0">
                    <a:pos x="6" y="183"/>
                  </a:cxn>
                  <a:cxn ang="0">
                    <a:pos x="0" y="117"/>
                  </a:cxn>
                  <a:cxn ang="0">
                    <a:pos x="27" y="112"/>
                  </a:cxn>
                  <a:cxn ang="0">
                    <a:pos x="25" y="75"/>
                  </a:cxn>
                  <a:cxn ang="0">
                    <a:pos x="25" y="63"/>
                  </a:cxn>
                  <a:cxn ang="0">
                    <a:pos x="72" y="21"/>
                  </a:cxn>
                  <a:cxn ang="0">
                    <a:pos x="103" y="30"/>
                  </a:cxn>
                  <a:cxn ang="0">
                    <a:pos x="112" y="5"/>
                  </a:cxn>
                </a:cxnLst>
                <a:rect l="0" t="0" r="r" b="b"/>
                <a:pathLst>
                  <a:path w="294" h="295">
                    <a:moveTo>
                      <a:pt x="130" y="19"/>
                    </a:moveTo>
                    <a:lnTo>
                      <a:pt x="130" y="35"/>
                    </a:lnTo>
                    <a:lnTo>
                      <a:pt x="126" y="42"/>
                    </a:lnTo>
                    <a:lnTo>
                      <a:pt x="123" y="44"/>
                    </a:lnTo>
                    <a:lnTo>
                      <a:pt x="107" y="49"/>
                    </a:lnTo>
                    <a:lnTo>
                      <a:pt x="91" y="56"/>
                    </a:lnTo>
                    <a:lnTo>
                      <a:pt x="88" y="58"/>
                    </a:lnTo>
                    <a:lnTo>
                      <a:pt x="81" y="54"/>
                    </a:lnTo>
                    <a:lnTo>
                      <a:pt x="68" y="44"/>
                    </a:lnTo>
                    <a:lnTo>
                      <a:pt x="44" y="70"/>
                    </a:lnTo>
                    <a:lnTo>
                      <a:pt x="54" y="80"/>
                    </a:lnTo>
                    <a:lnTo>
                      <a:pt x="58" y="87"/>
                    </a:lnTo>
                    <a:lnTo>
                      <a:pt x="56" y="91"/>
                    </a:lnTo>
                    <a:lnTo>
                      <a:pt x="47" y="107"/>
                    </a:lnTo>
                    <a:lnTo>
                      <a:pt x="42" y="122"/>
                    </a:lnTo>
                    <a:lnTo>
                      <a:pt x="42" y="124"/>
                    </a:lnTo>
                    <a:lnTo>
                      <a:pt x="40" y="128"/>
                    </a:lnTo>
                    <a:lnTo>
                      <a:pt x="37" y="129"/>
                    </a:lnTo>
                    <a:lnTo>
                      <a:pt x="18" y="129"/>
                    </a:lnTo>
                    <a:lnTo>
                      <a:pt x="18" y="166"/>
                    </a:lnTo>
                    <a:lnTo>
                      <a:pt x="37" y="166"/>
                    </a:lnTo>
                    <a:lnTo>
                      <a:pt x="40" y="168"/>
                    </a:lnTo>
                    <a:lnTo>
                      <a:pt x="42" y="171"/>
                    </a:lnTo>
                    <a:lnTo>
                      <a:pt x="42" y="173"/>
                    </a:lnTo>
                    <a:lnTo>
                      <a:pt x="47" y="189"/>
                    </a:lnTo>
                    <a:lnTo>
                      <a:pt x="56" y="204"/>
                    </a:lnTo>
                    <a:lnTo>
                      <a:pt x="58" y="208"/>
                    </a:lnTo>
                    <a:lnTo>
                      <a:pt x="54" y="215"/>
                    </a:lnTo>
                    <a:lnTo>
                      <a:pt x="44" y="225"/>
                    </a:lnTo>
                    <a:lnTo>
                      <a:pt x="68" y="251"/>
                    </a:lnTo>
                    <a:lnTo>
                      <a:pt x="81" y="241"/>
                    </a:lnTo>
                    <a:lnTo>
                      <a:pt x="88" y="237"/>
                    </a:lnTo>
                    <a:lnTo>
                      <a:pt x="91" y="239"/>
                    </a:lnTo>
                    <a:lnTo>
                      <a:pt x="107" y="246"/>
                    </a:lnTo>
                    <a:lnTo>
                      <a:pt x="123" y="251"/>
                    </a:lnTo>
                    <a:lnTo>
                      <a:pt x="126" y="253"/>
                    </a:lnTo>
                    <a:lnTo>
                      <a:pt x="130" y="260"/>
                    </a:lnTo>
                    <a:lnTo>
                      <a:pt x="130" y="276"/>
                    </a:lnTo>
                    <a:lnTo>
                      <a:pt x="166" y="276"/>
                    </a:lnTo>
                    <a:lnTo>
                      <a:pt x="166" y="258"/>
                    </a:lnTo>
                    <a:lnTo>
                      <a:pt x="168" y="255"/>
                    </a:lnTo>
                    <a:lnTo>
                      <a:pt x="170" y="253"/>
                    </a:lnTo>
                    <a:lnTo>
                      <a:pt x="173" y="251"/>
                    </a:lnTo>
                    <a:lnTo>
                      <a:pt x="189" y="246"/>
                    </a:lnTo>
                    <a:lnTo>
                      <a:pt x="206" y="237"/>
                    </a:lnTo>
                    <a:lnTo>
                      <a:pt x="208" y="237"/>
                    </a:lnTo>
                    <a:lnTo>
                      <a:pt x="215" y="241"/>
                    </a:lnTo>
                    <a:lnTo>
                      <a:pt x="226" y="251"/>
                    </a:lnTo>
                    <a:lnTo>
                      <a:pt x="252" y="225"/>
                    </a:lnTo>
                    <a:lnTo>
                      <a:pt x="239" y="215"/>
                    </a:lnTo>
                    <a:lnTo>
                      <a:pt x="238" y="213"/>
                    </a:lnTo>
                    <a:lnTo>
                      <a:pt x="238" y="208"/>
                    </a:lnTo>
                    <a:lnTo>
                      <a:pt x="239" y="204"/>
                    </a:lnTo>
                    <a:lnTo>
                      <a:pt x="252" y="173"/>
                    </a:lnTo>
                    <a:lnTo>
                      <a:pt x="253" y="169"/>
                    </a:lnTo>
                    <a:lnTo>
                      <a:pt x="260" y="166"/>
                    </a:lnTo>
                    <a:lnTo>
                      <a:pt x="276" y="166"/>
                    </a:lnTo>
                    <a:lnTo>
                      <a:pt x="276" y="129"/>
                    </a:lnTo>
                    <a:lnTo>
                      <a:pt x="260" y="129"/>
                    </a:lnTo>
                    <a:lnTo>
                      <a:pt x="253" y="126"/>
                    </a:lnTo>
                    <a:lnTo>
                      <a:pt x="252" y="122"/>
                    </a:lnTo>
                    <a:lnTo>
                      <a:pt x="239" y="91"/>
                    </a:lnTo>
                    <a:lnTo>
                      <a:pt x="238" y="89"/>
                    </a:lnTo>
                    <a:lnTo>
                      <a:pt x="238" y="84"/>
                    </a:lnTo>
                    <a:lnTo>
                      <a:pt x="239" y="80"/>
                    </a:lnTo>
                    <a:lnTo>
                      <a:pt x="252" y="70"/>
                    </a:lnTo>
                    <a:lnTo>
                      <a:pt x="226" y="44"/>
                    </a:lnTo>
                    <a:lnTo>
                      <a:pt x="215" y="54"/>
                    </a:lnTo>
                    <a:lnTo>
                      <a:pt x="208" y="58"/>
                    </a:lnTo>
                    <a:lnTo>
                      <a:pt x="206" y="58"/>
                    </a:lnTo>
                    <a:lnTo>
                      <a:pt x="189" y="49"/>
                    </a:lnTo>
                    <a:lnTo>
                      <a:pt x="173" y="44"/>
                    </a:lnTo>
                    <a:lnTo>
                      <a:pt x="170" y="42"/>
                    </a:lnTo>
                    <a:lnTo>
                      <a:pt x="168" y="40"/>
                    </a:lnTo>
                    <a:lnTo>
                      <a:pt x="166" y="37"/>
                    </a:lnTo>
                    <a:lnTo>
                      <a:pt x="166" y="19"/>
                    </a:lnTo>
                    <a:lnTo>
                      <a:pt x="130" y="19"/>
                    </a:lnTo>
                    <a:close/>
                    <a:moveTo>
                      <a:pt x="121" y="0"/>
                    </a:moveTo>
                    <a:lnTo>
                      <a:pt x="175" y="0"/>
                    </a:lnTo>
                    <a:lnTo>
                      <a:pt x="182" y="4"/>
                    </a:lnTo>
                    <a:lnTo>
                      <a:pt x="184" y="5"/>
                    </a:lnTo>
                    <a:lnTo>
                      <a:pt x="184" y="28"/>
                    </a:lnTo>
                    <a:lnTo>
                      <a:pt x="192" y="30"/>
                    </a:lnTo>
                    <a:lnTo>
                      <a:pt x="206" y="37"/>
                    </a:lnTo>
                    <a:lnTo>
                      <a:pt x="220" y="23"/>
                    </a:lnTo>
                    <a:lnTo>
                      <a:pt x="224" y="21"/>
                    </a:lnTo>
                    <a:lnTo>
                      <a:pt x="227" y="21"/>
                    </a:lnTo>
                    <a:lnTo>
                      <a:pt x="231" y="23"/>
                    </a:lnTo>
                    <a:lnTo>
                      <a:pt x="271" y="63"/>
                    </a:lnTo>
                    <a:lnTo>
                      <a:pt x="273" y="66"/>
                    </a:lnTo>
                    <a:lnTo>
                      <a:pt x="273" y="72"/>
                    </a:lnTo>
                    <a:lnTo>
                      <a:pt x="271" y="75"/>
                    </a:lnTo>
                    <a:lnTo>
                      <a:pt x="259" y="89"/>
                    </a:lnTo>
                    <a:lnTo>
                      <a:pt x="266" y="103"/>
                    </a:lnTo>
                    <a:lnTo>
                      <a:pt x="267" y="112"/>
                    </a:lnTo>
                    <a:lnTo>
                      <a:pt x="288" y="112"/>
                    </a:lnTo>
                    <a:lnTo>
                      <a:pt x="292" y="114"/>
                    </a:lnTo>
                    <a:lnTo>
                      <a:pt x="294" y="117"/>
                    </a:lnTo>
                    <a:lnTo>
                      <a:pt x="294" y="178"/>
                    </a:lnTo>
                    <a:lnTo>
                      <a:pt x="292" y="182"/>
                    </a:lnTo>
                    <a:lnTo>
                      <a:pt x="288" y="183"/>
                    </a:lnTo>
                    <a:lnTo>
                      <a:pt x="267" y="183"/>
                    </a:lnTo>
                    <a:lnTo>
                      <a:pt x="266" y="192"/>
                    </a:lnTo>
                    <a:lnTo>
                      <a:pt x="259" y="206"/>
                    </a:lnTo>
                    <a:lnTo>
                      <a:pt x="271" y="220"/>
                    </a:lnTo>
                    <a:lnTo>
                      <a:pt x="273" y="224"/>
                    </a:lnTo>
                    <a:lnTo>
                      <a:pt x="273" y="229"/>
                    </a:lnTo>
                    <a:lnTo>
                      <a:pt x="271" y="232"/>
                    </a:lnTo>
                    <a:lnTo>
                      <a:pt x="231" y="272"/>
                    </a:lnTo>
                    <a:lnTo>
                      <a:pt x="227" y="274"/>
                    </a:lnTo>
                    <a:lnTo>
                      <a:pt x="224" y="274"/>
                    </a:lnTo>
                    <a:lnTo>
                      <a:pt x="220" y="272"/>
                    </a:lnTo>
                    <a:lnTo>
                      <a:pt x="206" y="258"/>
                    </a:lnTo>
                    <a:lnTo>
                      <a:pt x="192" y="265"/>
                    </a:lnTo>
                    <a:lnTo>
                      <a:pt x="184" y="267"/>
                    </a:lnTo>
                    <a:lnTo>
                      <a:pt x="184" y="290"/>
                    </a:lnTo>
                    <a:lnTo>
                      <a:pt x="178" y="295"/>
                    </a:lnTo>
                    <a:lnTo>
                      <a:pt x="117" y="295"/>
                    </a:lnTo>
                    <a:lnTo>
                      <a:pt x="112" y="290"/>
                    </a:lnTo>
                    <a:lnTo>
                      <a:pt x="110" y="286"/>
                    </a:lnTo>
                    <a:lnTo>
                      <a:pt x="110" y="267"/>
                    </a:lnTo>
                    <a:lnTo>
                      <a:pt x="103" y="265"/>
                    </a:lnTo>
                    <a:lnTo>
                      <a:pt x="95" y="262"/>
                    </a:lnTo>
                    <a:lnTo>
                      <a:pt x="88" y="258"/>
                    </a:lnTo>
                    <a:lnTo>
                      <a:pt x="72" y="274"/>
                    </a:lnTo>
                    <a:lnTo>
                      <a:pt x="68" y="274"/>
                    </a:lnTo>
                    <a:lnTo>
                      <a:pt x="65" y="272"/>
                    </a:lnTo>
                    <a:lnTo>
                      <a:pt x="21" y="229"/>
                    </a:lnTo>
                    <a:lnTo>
                      <a:pt x="21" y="225"/>
                    </a:lnTo>
                    <a:lnTo>
                      <a:pt x="23" y="224"/>
                    </a:lnTo>
                    <a:lnTo>
                      <a:pt x="25" y="220"/>
                    </a:lnTo>
                    <a:lnTo>
                      <a:pt x="37" y="206"/>
                    </a:lnTo>
                    <a:lnTo>
                      <a:pt x="32" y="196"/>
                    </a:lnTo>
                    <a:lnTo>
                      <a:pt x="27" y="183"/>
                    </a:lnTo>
                    <a:lnTo>
                      <a:pt x="6" y="183"/>
                    </a:lnTo>
                    <a:lnTo>
                      <a:pt x="2" y="182"/>
                    </a:lnTo>
                    <a:lnTo>
                      <a:pt x="0" y="178"/>
                    </a:lnTo>
                    <a:lnTo>
                      <a:pt x="0" y="117"/>
                    </a:lnTo>
                    <a:lnTo>
                      <a:pt x="2" y="114"/>
                    </a:lnTo>
                    <a:lnTo>
                      <a:pt x="6" y="112"/>
                    </a:lnTo>
                    <a:lnTo>
                      <a:pt x="27" y="112"/>
                    </a:lnTo>
                    <a:lnTo>
                      <a:pt x="32" y="100"/>
                    </a:lnTo>
                    <a:lnTo>
                      <a:pt x="37" y="89"/>
                    </a:lnTo>
                    <a:lnTo>
                      <a:pt x="25" y="75"/>
                    </a:lnTo>
                    <a:lnTo>
                      <a:pt x="23" y="72"/>
                    </a:lnTo>
                    <a:lnTo>
                      <a:pt x="21" y="70"/>
                    </a:lnTo>
                    <a:lnTo>
                      <a:pt x="25" y="63"/>
                    </a:lnTo>
                    <a:lnTo>
                      <a:pt x="65" y="23"/>
                    </a:lnTo>
                    <a:lnTo>
                      <a:pt x="68" y="21"/>
                    </a:lnTo>
                    <a:lnTo>
                      <a:pt x="72" y="21"/>
                    </a:lnTo>
                    <a:lnTo>
                      <a:pt x="88" y="37"/>
                    </a:lnTo>
                    <a:lnTo>
                      <a:pt x="95" y="33"/>
                    </a:lnTo>
                    <a:lnTo>
                      <a:pt x="103" y="30"/>
                    </a:lnTo>
                    <a:lnTo>
                      <a:pt x="110" y="28"/>
                    </a:lnTo>
                    <a:lnTo>
                      <a:pt x="110" y="9"/>
                    </a:lnTo>
                    <a:lnTo>
                      <a:pt x="112" y="5"/>
                    </a:lnTo>
                    <a:lnTo>
                      <a:pt x="114" y="4"/>
                    </a:lnTo>
                    <a:lnTo>
                      <a:pt x="12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4252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2" name="Freeform 105">
                <a:extLst>
                  <a:ext uri="{FF2B5EF4-FFF2-40B4-BE49-F238E27FC236}">
                    <a16:creationId xmlns:a16="http://schemas.microsoft.com/office/drawing/2014/main" id="{E3570E92-292A-4DF2-92EC-963615E0DE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1456" y="5459412"/>
                <a:ext cx="28575" cy="30163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6" y="4"/>
                  </a:cxn>
                  <a:cxn ang="0">
                    <a:pos x="18" y="5"/>
                  </a:cxn>
                  <a:cxn ang="0">
                    <a:pos x="18" y="12"/>
                  </a:cxn>
                  <a:cxn ang="0">
                    <a:pos x="16" y="16"/>
                  </a:cxn>
                  <a:cxn ang="0">
                    <a:pos x="9" y="19"/>
                  </a:cxn>
                  <a:cxn ang="0">
                    <a:pos x="2" y="16"/>
                  </a:cxn>
                  <a:cxn ang="0">
                    <a:pos x="0" y="12"/>
                  </a:cxn>
                  <a:cxn ang="0">
                    <a:pos x="0" y="5"/>
                  </a:cxn>
                  <a:cxn ang="0">
                    <a:pos x="2" y="4"/>
                  </a:cxn>
                  <a:cxn ang="0">
                    <a:pos x="9" y="0"/>
                  </a:cxn>
                </a:cxnLst>
                <a:rect l="0" t="0" r="r" b="b"/>
                <a:pathLst>
                  <a:path w="18" h="19">
                    <a:moveTo>
                      <a:pt x="9" y="0"/>
                    </a:moveTo>
                    <a:lnTo>
                      <a:pt x="16" y="4"/>
                    </a:lnTo>
                    <a:lnTo>
                      <a:pt x="18" y="5"/>
                    </a:lnTo>
                    <a:lnTo>
                      <a:pt x="18" y="12"/>
                    </a:lnTo>
                    <a:lnTo>
                      <a:pt x="16" y="16"/>
                    </a:lnTo>
                    <a:lnTo>
                      <a:pt x="9" y="19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0" y="5"/>
                    </a:lnTo>
                    <a:lnTo>
                      <a:pt x="2" y="4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4252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3" name="Freeform 106">
                <a:extLst>
                  <a:ext uri="{FF2B5EF4-FFF2-40B4-BE49-F238E27FC236}">
                    <a16:creationId xmlns:a16="http://schemas.microsoft.com/office/drawing/2014/main" id="{B255613C-622C-4CEA-BFB1-31E2CAFAA7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5569" y="5473700"/>
                <a:ext cx="92075" cy="219075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53" y="0"/>
                  </a:cxn>
                  <a:cxn ang="0">
                    <a:pos x="56" y="2"/>
                  </a:cxn>
                  <a:cxn ang="0">
                    <a:pos x="58" y="3"/>
                  </a:cxn>
                  <a:cxn ang="0">
                    <a:pos x="58" y="10"/>
                  </a:cxn>
                  <a:cxn ang="0">
                    <a:pos x="56" y="14"/>
                  </a:cxn>
                  <a:cxn ang="0">
                    <a:pos x="54" y="16"/>
                  </a:cxn>
                  <a:cxn ang="0">
                    <a:pos x="35" y="31"/>
                  </a:cxn>
                  <a:cxn ang="0">
                    <a:pos x="25" y="51"/>
                  </a:cxn>
                  <a:cxn ang="0">
                    <a:pos x="19" y="73"/>
                  </a:cxn>
                  <a:cxn ang="0">
                    <a:pos x="23" y="91"/>
                  </a:cxn>
                  <a:cxn ang="0">
                    <a:pos x="30" y="106"/>
                  </a:cxn>
                  <a:cxn ang="0">
                    <a:pos x="42" y="120"/>
                  </a:cxn>
                  <a:cxn ang="0">
                    <a:pos x="44" y="124"/>
                  </a:cxn>
                  <a:cxn ang="0">
                    <a:pos x="44" y="131"/>
                  </a:cxn>
                  <a:cxn ang="0">
                    <a:pos x="42" y="134"/>
                  </a:cxn>
                  <a:cxn ang="0">
                    <a:pos x="39" y="138"/>
                  </a:cxn>
                  <a:cxn ang="0">
                    <a:pos x="35" y="138"/>
                  </a:cxn>
                  <a:cxn ang="0">
                    <a:pos x="32" y="136"/>
                  </a:cxn>
                  <a:cxn ang="0">
                    <a:pos x="30" y="134"/>
                  </a:cxn>
                  <a:cxn ang="0">
                    <a:pos x="14" y="117"/>
                  </a:cxn>
                  <a:cxn ang="0">
                    <a:pos x="4" y="96"/>
                  </a:cxn>
                  <a:cxn ang="0">
                    <a:pos x="0" y="73"/>
                  </a:cxn>
                  <a:cxn ang="0">
                    <a:pos x="4" y="51"/>
                  </a:cxn>
                  <a:cxn ang="0">
                    <a:pos x="12" y="30"/>
                  </a:cxn>
                  <a:cxn ang="0">
                    <a:pos x="26" y="12"/>
                  </a:cxn>
                  <a:cxn ang="0">
                    <a:pos x="46" y="0"/>
                  </a:cxn>
                </a:cxnLst>
                <a:rect l="0" t="0" r="r" b="b"/>
                <a:pathLst>
                  <a:path w="58" h="138">
                    <a:moveTo>
                      <a:pt x="46" y="0"/>
                    </a:moveTo>
                    <a:lnTo>
                      <a:pt x="53" y="0"/>
                    </a:lnTo>
                    <a:lnTo>
                      <a:pt x="56" y="2"/>
                    </a:lnTo>
                    <a:lnTo>
                      <a:pt x="58" y="3"/>
                    </a:lnTo>
                    <a:lnTo>
                      <a:pt x="58" y="10"/>
                    </a:lnTo>
                    <a:lnTo>
                      <a:pt x="56" y="14"/>
                    </a:lnTo>
                    <a:lnTo>
                      <a:pt x="54" y="16"/>
                    </a:lnTo>
                    <a:lnTo>
                      <a:pt x="35" y="31"/>
                    </a:lnTo>
                    <a:lnTo>
                      <a:pt x="25" y="51"/>
                    </a:lnTo>
                    <a:lnTo>
                      <a:pt x="19" y="73"/>
                    </a:lnTo>
                    <a:lnTo>
                      <a:pt x="23" y="91"/>
                    </a:lnTo>
                    <a:lnTo>
                      <a:pt x="30" y="106"/>
                    </a:lnTo>
                    <a:lnTo>
                      <a:pt x="42" y="120"/>
                    </a:lnTo>
                    <a:lnTo>
                      <a:pt x="44" y="124"/>
                    </a:lnTo>
                    <a:lnTo>
                      <a:pt x="44" y="131"/>
                    </a:lnTo>
                    <a:lnTo>
                      <a:pt x="42" y="134"/>
                    </a:lnTo>
                    <a:lnTo>
                      <a:pt x="39" y="138"/>
                    </a:lnTo>
                    <a:lnTo>
                      <a:pt x="35" y="138"/>
                    </a:lnTo>
                    <a:lnTo>
                      <a:pt x="32" y="136"/>
                    </a:lnTo>
                    <a:lnTo>
                      <a:pt x="30" y="134"/>
                    </a:lnTo>
                    <a:lnTo>
                      <a:pt x="14" y="117"/>
                    </a:lnTo>
                    <a:lnTo>
                      <a:pt x="4" y="96"/>
                    </a:lnTo>
                    <a:lnTo>
                      <a:pt x="0" y="73"/>
                    </a:lnTo>
                    <a:lnTo>
                      <a:pt x="4" y="51"/>
                    </a:lnTo>
                    <a:lnTo>
                      <a:pt x="12" y="30"/>
                    </a:lnTo>
                    <a:lnTo>
                      <a:pt x="26" y="12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4252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4" name="Freeform 107">
                <a:extLst>
                  <a:ext uri="{FF2B5EF4-FFF2-40B4-BE49-F238E27FC236}">
                    <a16:creationId xmlns:a16="http://schemas.microsoft.com/office/drawing/2014/main" id="{6399ACC2-D3C3-4C43-B321-97EC9693F45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07481" y="5518150"/>
                <a:ext cx="138113" cy="141288"/>
              </a:xfrm>
              <a:custGeom>
                <a:avLst/>
                <a:gdLst/>
                <a:ahLst/>
                <a:cxnLst>
                  <a:cxn ang="0">
                    <a:pos x="43" y="19"/>
                  </a:cxn>
                  <a:cxn ang="0">
                    <a:pos x="34" y="21"/>
                  </a:cxn>
                  <a:cxn ang="0">
                    <a:pos x="27" y="24"/>
                  </a:cxn>
                  <a:cxn ang="0">
                    <a:pos x="22" y="29"/>
                  </a:cxn>
                  <a:cxn ang="0">
                    <a:pos x="19" y="36"/>
                  </a:cxn>
                  <a:cxn ang="0">
                    <a:pos x="17" y="45"/>
                  </a:cxn>
                  <a:cxn ang="0">
                    <a:pos x="19" y="54"/>
                  </a:cxn>
                  <a:cxn ang="0">
                    <a:pos x="22" y="61"/>
                  </a:cxn>
                  <a:cxn ang="0">
                    <a:pos x="27" y="66"/>
                  </a:cxn>
                  <a:cxn ang="0">
                    <a:pos x="34" y="70"/>
                  </a:cxn>
                  <a:cxn ang="0">
                    <a:pos x="43" y="71"/>
                  </a:cxn>
                  <a:cxn ang="0">
                    <a:pos x="52" y="70"/>
                  </a:cxn>
                  <a:cxn ang="0">
                    <a:pos x="59" y="66"/>
                  </a:cxn>
                  <a:cxn ang="0">
                    <a:pos x="64" y="61"/>
                  </a:cxn>
                  <a:cxn ang="0">
                    <a:pos x="68" y="54"/>
                  </a:cxn>
                  <a:cxn ang="0">
                    <a:pos x="69" y="45"/>
                  </a:cxn>
                  <a:cxn ang="0">
                    <a:pos x="68" y="36"/>
                  </a:cxn>
                  <a:cxn ang="0">
                    <a:pos x="64" y="29"/>
                  </a:cxn>
                  <a:cxn ang="0">
                    <a:pos x="59" y="24"/>
                  </a:cxn>
                  <a:cxn ang="0">
                    <a:pos x="52" y="21"/>
                  </a:cxn>
                  <a:cxn ang="0">
                    <a:pos x="43" y="19"/>
                  </a:cxn>
                  <a:cxn ang="0">
                    <a:pos x="43" y="0"/>
                  </a:cxn>
                  <a:cxn ang="0">
                    <a:pos x="61" y="3"/>
                  </a:cxn>
                  <a:cxn ang="0">
                    <a:pos x="75" y="14"/>
                  </a:cxn>
                  <a:cxn ang="0">
                    <a:pos x="83" y="28"/>
                  </a:cxn>
                  <a:cxn ang="0">
                    <a:pos x="87" y="45"/>
                  </a:cxn>
                  <a:cxn ang="0">
                    <a:pos x="83" y="63"/>
                  </a:cxn>
                  <a:cxn ang="0">
                    <a:pos x="75" y="77"/>
                  </a:cxn>
                  <a:cxn ang="0">
                    <a:pos x="61" y="85"/>
                  </a:cxn>
                  <a:cxn ang="0">
                    <a:pos x="43" y="89"/>
                  </a:cxn>
                  <a:cxn ang="0">
                    <a:pos x="26" y="85"/>
                  </a:cxn>
                  <a:cxn ang="0">
                    <a:pos x="12" y="77"/>
                  </a:cxn>
                  <a:cxn ang="0">
                    <a:pos x="3" y="63"/>
                  </a:cxn>
                  <a:cxn ang="0">
                    <a:pos x="0" y="45"/>
                  </a:cxn>
                  <a:cxn ang="0">
                    <a:pos x="3" y="28"/>
                  </a:cxn>
                  <a:cxn ang="0">
                    <a:pos x="12" y="14"/>
                  </a:cxn>
                  <a:cxn ang="0">
                    <a:pos x="26" y="3"/>
                  </a:cxn>
                  <a:cxn ang="0">
                    <a:pos x="43" y="0"/>
                  </a:cxn>
                </a:cxnLst>
                <a:rect l="0" t="0" r="r" b="b"/>
                <a:pathLst>
                  <a:path w="87" h="89">
                    <a:moveTo>
                      <a:pt x="43" y="19"/>
                    </a:moveTo>
                    <a:lnTo>
                      <a:pt x="34" y="21"/>
                    </a:lnTo>
                    <a:lnTo>
                      <a:pt x="27" y="24"/>
                    </a:lnTo>
                    <a:lnTo>
                      <a:pt x="22" y="29"/>
                    </a:lnTo>
                    <a:lnTo>
                      <a:pt x="19" y="36"/>
                    </a:lnTo>
                    <a:lnTo>
                      <a:pt x="17" y="45"/>
                    </a:lnTo>
                    <a:lnTo>
                      <a:pt x="19" y="54"/>
                    </a:lnTo>
                    <a:lnTo>
                      <a:pt x="22" y="61"/>
                    </a:lnTo>
                    <a:lnTo>
                      <a:pt x="27" y="66"/>
                    </a:lnTo>
                    <a:lnTo>
                      <a:pt x="34" y="70"/>
                    </a:lnTo>
                    <a:lnTo>
                      <a:pt x="43" y="71"/>
                    </a:lnTo>
                    <a:lnTo>
                      <a:pt x="52" y="70"/>
                    </a:lnTo>
                    <a:lnTo>
                      <a:pt x="59" y="66"/>
                    </a:lnTo>
                    <a:lnTo>
                      <a:pt x="64" y="61"/>
                    </a:lnTo>
                    <a:lnTo>
                      <a:pt x="68" y="54"/>
                    </a:lnTo>
                    <a:lnTo>
                      <a:pt x="69" y="45"/>
                    </a:lnTo>
                    <a:lnTo>
                      <a:pt x="68" y="36"/>
                    </a:lnTo>
                    <a:lnTo>
                      <a:pt x="64" y="29"/>
                    </a:lnTo>
                    <a:lnTo>
                      <a:pt x="59" y="24"/>
                    </a:lnTo>
                    <a:lnTo>
                      <a:pt x="52" y="21"/>
                    </a:lnTo>
                    <a:lnTo>
                      <a:pt x="43" y="19"/>
                    </a:lnTo>
                    <a:close/>
                    <a:moveTo>
                      <a:pt x="43" y="0"/>
                    </a:moveTo>
                    <a:lnTo>
                      <a:pt x="61" y="3"/>
                    </a:lnTo>
                    <a:lnTo>
                      <a:pt x="75" y="14"/>
                    </a:lnTo>
                    <a:lnTo>
                      <a:pt x="83" y="28"/>
                    </a:lnTo>
                    <a:lnTo>
                      <a:pt x="87" y="45"/>
                    </a:lnTo>
                    <a:lnTo>
                      <a:pt x="83" y="63"/>
                    </a:lnTo>
                    <a:lnTo>
                      <a:pt x="75" y="77"/>
                    </a:lnTo>
                    <a:lnTo>
                      <a:pt x="61" y="85"/>
                    </a:lnTo>
                    <a:lnTo>
                      <a:pt x="43" y="89"/>
                    </a:lnTo>
                    <a:lnTo>
                      <a:pt x="26" y="85"/>
                    </a:lnTo>
                    <a:lnTo>
                      <a:pt x="12" y="77"/>
                    </a:lnTo>
                    <a:lnTo>
                      <a:pt x="3" y="63"/>
                    </a:lnTo>
                    <a:lnTo>
                      <a:pt x="0" y="45"/>
                    </a:lnTo>
                    <a:lnTo>
                      <a:pt x="3" y="28"/>
                    </a:lnTo>
                    <a:lnTo>
                      <a:pt x="12" y="14"/>
                    </a:lnTo>
                    <a:lnTo>
                      <a:pt x="26" y="3"/>
                    </a:lnTo>
                    <a:lnTo>
                      <a:pt x="4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4252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5" name="Freeform 108">
                <a:extLst>
                  <a:ext uri="{FF2B5EF4-FFF2-40B4-BE49-F238E27FC236}">
                    <a16:creationId xmlns:a16="http://schemas.microsoft.com/office/drawing/2014/main" id="{3595DD99-AC51-4EE4-84F3-DDAC01FE73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93219" y="5708650"/>
                <a:ext cx="379413" cy="382588"/>
              </a:xfrm>
              <a:custGeom>
                <a:avLst/>
                <a:gdLst/>
                <a:ahLst/>
                <a:cxnLst>
                  <a:cxn ang="0">
                    <a:pos x="127" y="33"/>
                  </a:cxn>
                  <a:cxn ang="0">
                    <a:pos x="106" y="39"/>
                  </a:cxn>
                  <a:cxn ang="0">
                    <a:pos x="87" y="42"/>
                  </a:cxn>
                  <a:cxn ang="0">
                    <a:pos x="55" y="42"/>
                  </a:cxn>
                  <a:cxn ang="0">
                    <a:pos x="62" y="60"/>
                  </a:cxn>
                  <a:cxn ang="0">
                    <a:pos x="48" y="75"/>
                  </a:cxn>
                  <a:cxn ang="0">
                    <a:pos x="34" y="88"/>
                  </a:cxn>
                  <a:cxn ang="0">
                    <a:pos x="29" y="112"/>
                  </a:cxn>
                  <a:cxn ang="0">
                    <a:pos x="36" y="119"/>
                  </a:cxn>
                  <a:cxn ang="0">
                    <a:pos x="41" y="147"/>
                  </a:cxn>
                  <a:cxn ang="0">
                    <a:pos x="36" y="157"/>
                  </a:cxn>
                  <a:cxn ang="0">
                    <a:pos x="50" y="178"/>
                  </a:cxn>
                  <a:cxn ang="0">
                    <a:pos x="59" y="178"/>
                  </a:cxn>
                  <a:cxn ang="0">
                    <a:pos x="85" y="196"/>
                  </a:cxn>
                  <a:cxn ang="0">
                    <a:pos x="85" y="215"/>
                  </a:cxn>
                  <a:cxn ang="0">
                    <a:pos x="113" y="206"/>
                  </a:cxn>
                  <a:cxn ang="0">
                    <a:pos x="146" y="199"/>
                  </a:cxn>
                  <a:cxn ang="0">
                    <a:pos x="162" y="211"/>
                  </a:cxn>
                  <a:cxn ang="0">
                    <a:pos x="176" y="185"/>
                  </a:cxn>
                  <a:cxn ang="0">
                    <a:pos x="190" y="166"/>
                  </a:cxn>
                  <a:cxn ang="0">
                    <a:pos x="198" y="154"/>
                  </a:cxn>
                  <a:cxn ang="0">
                    <a:pos x="214" y="156"/>
                  </a:cxn>
                  <a:cxn ang="0">
                    <a:pos x="207" y="128"/>
                  </a:cxn>
                  <a:cxn ang="0">
                    <a:pos x="202" y="112"/>
                  </a:cxn>
                  <a:cxn ang="0">
                    <a:pos x="200" y="86"/>
                  </a:cxn>
                  <a:cxn ang="0">
                    <a:pos x="197" y="58"/>
                  </a:cxn>
                  <a:cxn ang="0">
                    <a:pos x="178" y="61"/>
                  </a:cxn>
                  <a:cxn ang="0">
                    <a:pos x="151" y="37"/>
                  </a:cxn>
                  <a:cxn ang="0">
                    <a:pos x="122" y="0"/>
                  </a:cxn>
                  <a:cxn ang="0">
                    <a:pos x="169" y="12"/>
                  </a:cxn>
                  <a:cxn ang="0">
                    <a:pos x="174" y="21"/>
                  </a:cxn>
                  <a:cxn ang="0">
                    <a:pos x="195" y="37"/>
                  </a:cxn>
                  <a:cxn ang="0">
                    <a:pos x="205" y="37"/>
                  </a:cxn>
                  <a:cxn ang="0">
                    <a:pos x="232" y="84"/>
                  </a:cxn>
                  <a:cxn ang="0">
                    <a:pos x="218" y="96"/>
                  </a:cxn>
                  <a:cxn ang="0">
                    <a:pos x="232" y="115"/>
                  </a:cxn>
                  <a:cxn ang="0">
                    <a:pos x="239" y="126"/>
                  </a:cxn>
                  <a:cxn ang="0">
                    <a:pos x="225" y="175"/>
                  </a:cxn>
                  <a:cxn ang="0">
                    <a:pos x="202" y="178"/>
                  </a:cxn>
                  <a:cxn ang="0">
                    <a:pos x="204" y="205"/>
                  </a:cxn>
                  <a:cxn ang="0">
                    <a:pos x="164" y="232"/>
                  </a:cxn>
                  <a:cxn ang="0">
                    <a:pos x="157" y="232"/>
                  </a:cxn>
                  <a:cxn ang="0">
                    <a:pos x="144" y="218"/>
                  </a:cxn>
                  <a:cxn ang="0">
                    <a:pos x="127" y="222"/>
                  </a:cxn>
                  <a:cxn ang="0">
                    <a:pos x="113" y="241"/>
                  </a:cxn>
                  <a:cxn ang="0">
                    <a:pos x="66" y="227"/>
                  </a:cxn>
                  <a:cxn ang="0">
                    <a:pos x="68" y="208"/>
                  </a:cxn>
                  <a:cxn ang="0">
                    <a:pos x="41" y="206"/>
                  </a:cxn>
                  <a:cxn ang="0">
                    <a:pos x="8" y="164"/>
                  </a:cxn>
                  <a:cxn ang="0">
                    <a:pos x="10" y="152"/>
                  </a:cxn>
                  <a:cxn ang="0">
                    <a:pos x="19" y="129"/>
                  </a:cxn>
                  <a:cxn ang="0">
                    <a:pos x="1" y="122"/>
                  </a:cxn>
                  <a:cxn ang="0">
                    <a:pos x="10" y="74"/>
                  </a:cxn>
                  <a:cxn ang="0">
                    <a:pos x="20" y="67"/>
                  </a:cxn>
                  <a:cxn ang="0">
                    <a:pos x="38" y="63"/>
                  </a:cxn>
                  <a:cxn ang="0">
                    <a:pos x="36" y="44"/>
                  </a:cxn>
                  <a:cxn ang="0">
                    <a:pos x="36" y="35"/>
                  </a:cxn>
                  <a:cxn ang="0">
                    <a:pos x="78" y="7"/>
                  </a:cxn>
                  <a:cxn ang="0">
                    <a:pos x="89" y="12"/>
                  </a:cxn>
                  <a:cxn ang="0">
                    <a:pos x="106" y="21"/>
                  </a:cxn>
                  <a:cxn ang="0">
                    <a:pos x="116" y="6"/>
                  </a:cxn>
                </a:cxnLst>
                <a:rect l="0" t="0" r="r" b="b"/>
                <a:pathLst>
                  <a:path w="239" h="241">
                    <a:moveTo>
                      <a:pt x="130" y="21"/>
                    </a:moveTo>
                    <a:lnTo>
                      <a:pt x="127" y="30"/>
                    </a:lnTo>
                    <a:lnTo>
                      <a:pt x="127" y="33"/>
                    </a:lnTo>
                    <a:lnTo>
                      <a:pt x="125" y="35"/>
                    </a:lnTo>
                    <a:lnTo>
                      <a:pt x="118" y="39"/>
                    </a:lnTo>
                    <a:lnTo>
                      <a:pt x="106" y="39"/>
                    </a:lnTo>
                    <a:lnTo>
                      <a:pt x="99" y="40"/>
                    </a:lnTo>
                    <a:lnTo>
                      <a:pt x="94" y="42"/>
                    </a:lnTo>
                    <a:lnTo>
                      <a:pt x="87" y="42"/>
                    </a:lnTo>
                    <a:lnTo>
                      <a:pt x="83" y="39"/>
                    </a:lnTo>
                    <a:lnTo>
                      <a:pt x="76" y="30"/>
                    </a:lnTo>
                    <a:lnTo>
                      <a:pt x="55" y="42"/>
                    </a:lnTo>
                    <a:lnTo>
                      <a:pt x="61" y="51"/>
                    </a:lnTo>
                    <a:lnTo>
                      <a:pt x="62" y="54"/>
                    </a:lnTo>
                    <a:lnTo>
                      <a:pt x="62" y="60"/>
                    </a:lnTo>
                    <a:lnTo>
                      <a:pt x="61" y="63"/>
                    </a:lnTo>
                    <a:lnTo>
                      <a:pt x="54" y="68"/>
                    </a:lnTo>
                    <a:lnTo>
                      <a:pt x="48" y="75"/>
                    </a:lnTo>
                    <a:lnTo>
                      <a:pt x="45" y="84"/>
                    </a:lnTo>
                    <a:lnTo>
                      <a:pt x="41" y="88"/>
                    </a:lnTo>
                    <a:lnTo>
                      <a:pt x="34" y="88"/>
                    </a:lnTo>
                    <a:lnTo>
                      <a:pt x="26" y="86"/>
                    </a:lnTo>
                    <a:lnTo>
                      <a:pt x="19" y="110"/>
                    </a:lnTo>
                    <a:lnTo>
                      <a:pt x="29" y="112"/>
                    </a:lnTo>
                    <a:lnTo>
                      <a:pt x="33" y="114"/>
                    </a:lnTo>
                    <a:lnTo>
                      <a:pt x="34" y="115"/>
                    </a:lnTo>
                    <a:lnTo>
                      <a:pt x="36" y="119"/>
                    </a:lnTo>
                    <a:lnTo>
                      <a:pt x="36" y="121"/>
                    </a:lnTo>
                    <a:lnTo>
                      <a:pt x="38" y="135"/>
                    </a:lnTo>
                    <a:lnTo>
                      <a:pt x="41" y="147"/>
                    </a:lnTo>
                    <a:lnTo>
                      <a:pt x="41" y="152"/>
                    </a:lnTo>
                    <a:lnTo>
                      <a:pt x="40" y="156"/>
                    </a:lnTo>
                    <a:lnTo>
                      <a:pt x="36" y="157"/>
                    </a:lnTo>
                    <a:lnTo>
                      <a:pt x="27" y="163"/>
                    </a:lnTo>
                    <a:lnTo>
                      <a:pt x="41" y="184"/>
                    </a:lnTo>
                    <a:lnTo>
                      <a:pt x="50" y="178"/>
                    </a:lnTo>
                    <a:lnTo>
                      <a:pt x="54" y="177"/>
                    </a:lnTo>
                    <a:lnTo>
                      <a:pt x="55" y="177"/>
                    </a:lnTo>
                    <a:lnTo>
                      <a:pt x="59" y="178"/>
                    </a:lnTo>
                    <a:lnTo>
                      <a:pt x="61" y="180"/>
                    </a:lnTo>
                    <a:lnTo>
                      <a:pt x="82" y="194"/>
                    </a:lnTo>
                    <a:lnTo>
                      <a:pt x="85" y="196"/>
                    </a:lnTo>
                    <a:lnTo>
                      <a:pt x="87" y="199"/>
                    </a:lnTo>
                    <a:lnTo>
                      <a:pt x="87" y="205"/>
                    </a:lnTo>
                    <a:lnTo>
                      <a:pt x="85" y="215"/>
                    </a:lnTo>
                    <a:lnTo>
                      <a:pt x="109" y="220"/>
                    </a:lnTo>
                    <a:lnTo>
                      <a:pt x="111" y="210"/>
                    </a:lnTo>
                    <a:lnTo>
                      <a:pt x="113" y="206"/>
                    </a:lnTo>
                    <a:lnTo>
                      <a:pt x="120" y="203"/>
                    </a:lnTo>
                    <a:lnTo>
                      <a:pt x="132" y="201"/>
                    </a:lnTo>
                    <a:lnTo>
                      <a:pt x="146" y="199"/>
                    </a:lnTo>
                    <a:lnTo>
                      <a:pt x="153" y="199"/>
                    </a:lnTo>
                    <a:lnTo>
                      <a:pt x="157" y="203"/>
                    </a:lnTo>
                    <a:lnTo>
                      <a:pt x="162" y="211"/>
                    </a:lnTo>
                    <a:lnTo>
                      <a:pt x="183" y="199"/>
                    </a:lnTo>
                    <a:lnTo>
                      <a:pt x="178" y="191"/>
                    </a:lnTo>
                    <a:lnTo>
                      <a:pt x="176" y="185"/>
                    </a:lnTo>
                    <a:lnTo>
                      <a:pt x="179" y="178"/>
                    </a:lnTo>
                    <a:lnTo>
                      <a:pt x="185" y="173"/>
                    </a:lnTo>
                    <a:lnTo>
                      <a:pt x="190" y="166"/>
                    </a:lnTo>
                    <a:lnTo>
                      <a:pt x="193" y="157"/>
                    </a:lnTo>
                    <a:lnTo>
                      <a:pt x="195" y="156"/>
                    </a:lnTo>
                    <a:lnTo>
                      <a:pt x="198" y="154"/>
                    </a:lnTo>
                    <a:lnTo>
                      <a:pt x="200" y="152"/>
                    </a:lnTo>
                    <a:lnTo>
                      <a:pt x="204" y="152"/>
                    </a:lnTo>
                    <a:lnTo>
                      <a:pt x="214" y="156"/>
                    </a:lnTo>
                    <a:lnTo>
                      <a:pt x="219" y="131"/>
                    </a:lnTo>
                    <a:lnTo>
                      <a:pt x="209" y="128"/>
                    </a:lnTo>
                    <a:lnTo>
                      <a:pt x="207" y="128"/>
                    </a:lnTo>
                    <a:lnTo>
                      <a:pt x="204" y="126"/>
                    </a:lnTo>
                    <a:lnTo>
                      <a:pt x="202" y="122"/>
                    </a:lnTo>
                    <a:lnTo>
                      <a:pt x="202" y="112"/>
                    </a:lnTo>
                    <a:lnTo>
                      <a:pt x="198" y="95"/>
                    </a:lnTo>
                    <a:lnTo>
                      <a:pt x="198" y="89"/>
                    </a:lnTo>
                    <a:lnTo>
                      <a:pt x="200" y="86"/>
                    </a:lnTo>
                    <a:lnTo>
                      <a:pt x="202" y="84"/>
                    </a:lnTo>
                    <a:lnTo>
                      <a:pt x="211" y="79"/>
                    </a:lnTo>
                    <a:lnTo>
                      <a:pt x="197" y="58"/>
                    </a:lnTo>
                    <a:lnTo>
                      <a:pt x="188" y="63"/>
                    </a:lnTo>
                    <a:lnTo>
                      <a:pt x="185" y="65"/>
                    </a:lnTo>
                    <a:lnTo>
                      <a:pt x="178" y="61"/>
                    </a:lnTo>
                    <a:lnTo>
                      <a:pt x="157" y="47"/>
                    </a:lnTo>
                    <a:lnTo>
                      <a:pt x="153" y="42"/>
                    </a:lnTo>
                    <a:lnTo>
                      <a:pt x="151" y="37"/>
                    </a:lnTo>
                    <a:lnTo>
                      <a:pt x="155" y="26"/>
                    </a:lnTo>
                    <a:lnTo>
                      <a:pt x="130" y="21"/>
                    </a:lnTo>
                    <a:close/>
                    <a:moveTo>
                      <a:pt x="122" y="0"/>
                    </a:moveTo>
                    <a:lnTo>
                      <a:pt x="125" y="0"/>
                    </a:lnTo>
                    <a:lnTo>
                      <a:pt x="167" y="11"/>
                    </a:lnTo>
                    <a:lnTo>
                      <a:pt x="169" y="12"/>
                    </a:lnTo>
                    <a:lnTo>
                      <a:pt x="172" y="14"/>
                    </a:lnTo>
                    <a:lnTo>
                      <a:pt x="174" y="16"/>
                    </a:lnTo>
                    <a:lnTo>
                      <a:pt x="174" y="21"/>
                    </a:lnTo>
                    <a:lnTo>
                      <a:pt x="171" y="33"/>
                    </a:lnTo>
                    <a:lnTo>
                      <a:pt x="185" y="44"/>
                    </a:lnTo>
                    <a:lnTo>
                      <a:pt x="195" y="37"/>
                    </a:lnTo>
                    <a:lnTo>
                      <a:pt x="198" y="35"/>
                    </a:lnTo>
                    <a:lnTo>
                      <a:pt x="202" y="35"/>
                    </a:lnTo>
                    <a:lnTo>
                      <a:pt x="205" y="37"/>
                    </a:lnTo>
                    <a:lnTo>
                      <a:pt x="207" y="40"/>
                    </a:lnTo>
                    <a:lnTo>
                      <a:pt x="232" y="77"/>
                    </a:lnTo>
                    <a:lnTo>
                      <a:pt x="232" y="84"/>
                    </a:lnTo>
                    <a:lnTo>
                      <a:pt x="230" y="86"/>
                    </a:lnTo>
                    <a:lnTo>
                      <a:pt x="228" y="89"/>
                    </a:lnTo>
                    <a:lnTo>
                      <a:pt x="218" y="96"/>
                    </a:lnTo>
                    <a:lnTo>
                      <a:pt x="218" y="105"/>
                    </a:lnTo>
                    <a:lnTo>
                      <a:pt x="219" y="112"/>
                    </a:lnTo>
                    <a:lnTo>
                      <a:pt x="232" y="115"/>
                    </a:lnTo>
                    <a:lnTo>
                      <a:pt x="235" y="115"/>
                    </a:lnTo>
                    <a:lnTo>
                      <a:pt x="239" y="119"/>
                    </a:lnTo>
                    <a:lnTo>
                      <a:pt x="239" y="126"/>
                    </a:lnTo>
                    <a:lnTo>
                      <a:pt x="230" y="168"/>
                    </a:lnTo>
                    <a:lnTo>
                      <a:pt x="228" y="171"/>
                    </a:lnTo>
                    <a:lnTo>
                      <a:pt x="225" y="175"/>
                    </a:lnTo>
                    <a:lnTo>
                      <a:pt x="218" y="175"/>
                    </a:lnTo>
                    <a:lnTo>
                      <a:pt x="205" y="171"/>
                    </a:lnTo>
                    <a:lnTo>
                      <a:pt x="202" y="178"/>
                    </a:lnTo>
                    <a:lnTo>
                      <a:pt x="197" y="185"/>
                    </a:lnTo>
                    <a:lnTo>
                      <a:pt x="204" y="198"/>
                    </a:lnTo>
                    <a:lnTo>
                      <a:pt x="204" y="205"/>
                    </a:lnTo>
                    <a:lnTo>
                      <a:pt x="202" y="206"/>
                    </a:lnTo>
                    <a:lnTo>
                      <a:pt x="200" y="210"/>
                    </a:lnTo>
                    <a:lnTo>
                      <a:pt x="164" y="232"/>
                    </a:lnTo>
                    <a:lnTo>
                      <a:pt x="162" y="234"/>
                    </a:lnTo>
                    <a:lnTo>
                      <a:pt x="158" y="234"/>
                    </a:lnTo>
                    <a:lnTo>
                      <a:pt x="157" y="232"/>
                    </a:lnTo>
                    <a:lnTo>
                      <a:pt x="155" y="232"/>
                    </a:lnTo>
                    <a:lnTo>
                      <a:pt x="151" y="229"/>
                    </a:lnTo>
                    <a:lnTo>
                      <a:pt x="144" y="218"/>
                    </a:lnTo>
                    <a:lnTo>
                      <a:pt x="139" y="220"/>
                    </a:lnTo>
                    <a:lnTo>
                      <a:pt x="134" y="220"/>
                    </a:lnTo>
                    <a:lnTo>
                      <a:pt x="127" y="222"/>
                    </a:lnTo>
                    <a:lnTo>
                      <a:pt x="125" y="234"/>
                    </a:lnTo>
                    <a:lnTo>
                      <a:pt x="118" y="241"/>
                    </a:lnTo>
                    <a:lnTo>
                      <a:pt x="113" y="241"/>
                    </a:lnTo>
                    <a:lnTo>
                      <a:pt x="71" y="231"/>
                    </a:lnTo>
                    <a:lnTo>
                      <a:pt x="69" y="229"/>
                    </a:lnTo>
                    <a:lnTo>
                      <a:pt x="66" y="227"/>
                    </a:lnTo>
                    <a:lnTo>
                      <a:pt x="64" y="224"/>
                    </a:lnTo>
                    <a:lnTo>
                      <a:pt x="64" y="220"/>
                    </a:lnTo>
                    <a:lnTo>
                      <a:pt x="68" y="208"/>
                    </a:lnTo>
                    <a:lnTo>
                      <a:pt x="54" y="198"/>
                    </a:lnTo>
                    <a:lnTo>
                      <a:pt x="43" y="205"/>
                    </a:lnTo>
                    <a:lnTo>
                      <a:pt x="41" y="206"/>
                    </a:lnTo>
                    <a:lnTo>
                      <a:pt x="36" y="206"/>
                    </a:lnTo>
                    <a:lnTo>
                      <a:pt x="31" y="201"/>
                    </a:lnTo>
                    <a:lnTo>
                      <a:pt x="8" y="164"/>
                    </a:lnTo>
                    <a:lnTo>
                      <a:pt x="6" y="161"/>
                    </a:lnTo>
                    <a:lnTo>
                      <a:pt x="6" y="159"/>
                    </a:lnTo>
                    <a:lnTo>
                      <a:pt x="10" y="152"/>
                    </a:lnTo>
                    <a:lnTo>
                      <a:pt x="22" y="145"/>
                    </a:lnTo>
                    <a:lnTo>
                      <a:pt x="20" y="138"/>
                    </a:lnTo>
                    <a:lnTo>
                      <a:pt x="19" y="129"/>
                    </a:lnTo>
                    <a:lnTo>
                      <a:pt x="6" y="126"/>
                    </a:lnTo>
                    <a:lnTo>
                      <a:pt x="5" y="126"/>
                    </a:lnTo>
                    <a:lnTo>
                      <a:pt x="1" y="122"/>
                    </a:lnTo>
                    <a:lnTo>
                      <a:pt x="0" y="119"/>
                    </a:lnTo>
                    <a:lnTo>
                      <a:pt x="0" y="115"/>
                    </a:lnTo>
                    <a:lnTo>
                      <a:pt x="10" y="74"/>
                    </a:lnTo>
                    <a:lnTo>
                      <a:pt x="10" y="70"/>
                    </a:lnTo>
                    <a:lnTo>
                      <a:pt x="13" y="67"/>
                    </a:lnTo>
                    <a:lnTo>
                      <a:pt x="20" y="67"/>
                    </a:lnTo>
                    <a:lnTo>
                      <a:pt x="33" y="68"/>
                    </a:lnTo>
                    <a:lnTo>
                      <a:pt x="34" y="65"/>
                    </a:lnTo>
                    <a:lnTo>
                      <a:pt x="38" y="63"/>
                    </a:lnTo>
                    <a:lnTo>
                      <a:pt x="40" y="60"/>
                    </a:lnTo>
                    <a:lnTo>
                      <a:pt x="43" y="56"/>
                    </a:lnTo>
                    <a:lnTo>
                      <a:pt x="36" y="44"/>
                    </a:lnTo>
                    <a:lnTo>
                      <a:pt x="34" y="40"/>
                    </a:lnTo>
                    <a:lnTo>
                      <a:pt x="34" y="37"/>
                    </a:lnTo>
                    <a:lnTo>
                      <a:pt x="36" y="35"/>
                    </a:lnTo>
                    <a:lnTo>
                      <a:pt x="38" y="32"/>
                    </a:lnTo>
                    <a:lnTo>
                      <a:pt x="75" y="9"/>
                    </a:lnTo>
                    <a:lnTo>
                      <a:pt x="78" y="7"/>
                    </a:lnTo>
                    <a:lnTo>
                      <a:pt x="82" y="7"/>
                    </a:lnTo>
                    <a:lnTo>
                      <a:pt x="85" y="11"/>
                    </a:lnTo>
                    <a:lnTo>
                      <a:pt x="89" y="12"/>
                    </a:lnTo>
                    <a:lnTo>
                      <a:pt x="94" y="23"/>
                    </a:lnTo>
                    <a:lnTo>
                      <a:pt x="101" y="21"/>
                    </a:lnTo>
                    <a:lnTo>
                      <a:pt x="106" y="21"/>
                    </a:lnTo>
                    <a:lnTo>
                      <a:pt x="111" y="19"/>
                    </a:lnTo>
                    <a:lnTo>
                      <a:pt x="115" y="7"/>
                    </a:lnTo>
                    <a:lnTo>
                      <a:pt x="116" y="6"/>
                    </a:lnTo>
                    <a:lnTo>
                      <a:pt x="118" y="2"/>
                    </a:lnTo>
                    <a:lnTo>
                      <a:pt x="1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4252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6" name="Freeform 109">
                <a:extLst>
                  <a:ext uri="{FF2B5EF4-FFF2-40B4-BE49-F238E27FC236}">
                    <a16:creationId xmlns:a16="http://schemas.microsoft.com/office/drawing/2014/main" id="{D8131CB0-411A-4224-825E-4D8B316C65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4831" y="5803900"/>
                <a:ext cx="26988" cy="2698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0" y="0"/>
                  </a:cxn>
                  <a:cxn ang="0">
                    <a:pos x="14" y="1"/>
                  </a:cxn>
                  <a:cxn ang="0">
                    <a:pos x="16" y="3"/>
                  </a:cxn>
                  <a:cxn ang="0">
                    <a:pos x="17" y="7"/>
                  </a:cxn>
                  <a:cxn ang="0">
                    <a:pos x="17" y="10"/>
                  </a:cxn>
                  <a:cxn ang="0">
                    <a:pos x="16" y="14"/>
                  </a:cxn>
                  <a:cxn ang="0">
                    <a:pos x="9" y="17"/>
                  </a:cxn>
                  <a:cxn ang="0">
                    <a:pos x="7" y="17"/>
                  </a:cxn>
                  <a:cxn ang="0">
                    <a:pos x="3" y="15"/>
                  </a:cxn>
                  <a:cxn ang="0">
                    <a:pos x="0" y="12"/>
                  </a:cxn>
                  <a:cxn ang="0">
                    <a:pos x="0" y="7"/>
                  </a:cxn>
                  <a:cxn ang="0">
                    <a:pos x="2" y="3"/>
                  </a:cxn>
                  <a:cxn ang="0">
                    <a:pos x="3" y="1"/>
                  </a:cxn>
                  <a:cxn ang="0">
                    <a:pos x="7" y="0"/>
                  </a:cxn>
                </a:cxnLst>
                <a:rect l="0" t="0" r="r" b="b"/>
                <a:pathLst>
                  <a:path w="17" h="17">
                    <a:moveTo>
                      <a:pt x="7" y="0"/>
                    </a:moveTo>
                    <a:lnTo>
                      <a:pt x="10" y="0"/>
                    </a:lnTo>
                    <a:lnTo>
                      <a:pt x="14" y="1"/>
                    </a:lnTo>
                    <a:lnTo>
                      <a:pt x="16" y="3"/>
                    </a:lnTo>
                    <a:lnTo>
                      <a:pt x="17" y="7"/>
                    </a:lnTo>
                    <a:lnTo>
                      <a:pt x="17" y="10"/>
                    </a:lnTo>
                    <a:lnTo>
                      <a:pt x="16" y="14"/>
                    </a:lnTo>
                    <a:lnTo>
                      <a:pt x="9" y="17"/>
                    </a:lnTo>
                    <a:lnTo>
                      <a:pt x="7" y="17"/>
                    </a:lnTo>
                    <a:lnTo>
                      <a:pt x="3" y="15"/>
                    </a:lnTo>
                    <a:lnTo>
                      <a:pt x="0" y="12"/>
                    </a:lnTo>
                    <a:lnTo>
                      <a:pt x="0" y="7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4252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7" name="Freeform 110">
                <a:extLst>
                  <a:ext uri="{FF2B5EF4-FFF2-40B4-BE49-F238E27FC236}">
                    <a16:creationId xmlns:a16="http://schemas.microsoft.com/office/drawing/2014/main" id="{5D889CD5-13E7-4DCB-9778-E50C42F494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3706" y="5803900"/>
                <a:ext cx="96838" cy="168275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58" y="0"/>
                  </a:cxn>
                  <a:cxn ang="0">
                    <a:pos x="59" y="3"/>
                  </a:cxn>
                  <a:cxn ang="0">
                    <a:pos x="61" y="5"/>
                  </a:cxn>
                  <a:cxn ang="0">
                    <a:pos x="61" y="8"/>
                  </a:cxn>
                  <a:cxn ang="0">
                    <a:pos x="58" y="15"/>
                  </a:cxn>
                  <a:cxn ang="0">
                    <a:pos x="54" y="17"/>
                  </a:cxn>
                  <a:cxn ang="0">
                    <a:pos x="39" y="24"/>
                  </a:cxn>
                  <a:cxn ang="0">
                    <a:pos x="26" y="36"/>
                  </a:cxn>
                  <a:cxn ang="0">
                    <a:pos x="19" y="52"/>
                  </a:cxn>
                  <a:cxn ang="0">
                    <a:pos x="19" y="73"/>
                  </a:cxn>
                  <a:cxn ang="0">
                    <a:pos x="28" y="92"/>
                  </a:cxn>
                  <a:cxn ang="0">
                    <a:pos x="30" y="96"/>
                  </a:cxn>
                  <a:cxn ang="0">
                    <a:pos x="30" y="99"/>
                  </a:cxn>
                  <a:cxn ang="0">
                    <a:pos x="28" y="101"/>
                  </a:cxn>
                  <a:cxn ang="0">
                    <a:pos x="26" y="104"/>
                  </a:cxn>
                  <a:cxn ang="0">
                    <a:pos x="23" y="106"/>
                  </a:cxn>
                  <a:cxn ang="0">
                    <a:pos x="18" y="106"/>
                  </a:cxn>
                  <a:cxn ang="0">
                    <a:pos x="14" y="104"/>
                  </a:cxn>
                  <a:cxn ang="0">
                    <a:pos x="12" y="103"/>
                  </a:cxn>
                  <a:cxn ang="0">
                    <a:pos x="4" y="85"/>
                  </a:cxn>
                  <a:cxn ang="0">
                    <a:pos x="0" y="68"/>
                  </a:cxn>
                  <a:cxn ang="0">
                    <a:pos x="2" y="48"/>
                  </a:cxn>
                  <a:cxn ang="0">
                    <a:pos x="11" y="26"/>
                  </a:cxn>
                  <a:cxn ang="0">
                    <a:pos x="28" y="8"/>
                  </a:cxn>
                  <a:cxn ang="0">
                    <a:pos x="51" y="0"/>
                  </a:cxn>
                </a:cxnLst>
                <a:rect l="0" t="0" r="r" b="b"/>
                <a:pathLst>
                  <a:path w="61" h="106">
                    <a:moveTo>
                      <a:pt x="51" y="0"/>
                    </a:moveTo>
                    <a:lnTo>
                      <a:pt x="58" y="0"/>
                    </a:lnTo>
                    <a:lnTo>
                      <a:pt x="59" y="3"/>
                    </a:lnTo>
                    <a:lnTo>
                      <a:pt x="61" y="5"/>
                    </a:lnTo>
                    <a:lnTo>
                      <a:pt x="61" y="8"/>
                    </a:lnTo>
                    <a:lnTo>
                      <a:pt x="58" y="15"/>
                    </a:lnTo>
                    <a:lnTo>
                      <a:pt x="54" y="17"/>
                    </a:lnTo>
                    <a:lnTo>
                      <a:pt x="39" y="24"/>
                    </a:lnTo>
                    <a:lnTo>
                      <a:pt x="26" y="36"/>
                    </a:lnTo>
                    <a:lnTo>
                      <a:pt x="19" y="52"/>
                    </a:lnTo>
                    <a:lnTo>
                      <a:pt x="19" y="73"/>
                    </a:lnTo>
                    <a:lnTo>
                      <a:pt x="28" y="92"/>
                    </a:lnTo>
                    <a:lnTo>
                      <a:pt x="30" y="96"/>
                    </a:lnTo>
                    <a:lnTo>
                      <a:pt x="30" y="99"/>
                    </a:lnTo>
                    <a:lnTo>
                      <a:pt x="28" y="101"/>
                    </a:lnTo>
                    <a:lnTo>
                      <a:pt x="26" y="104"/>
                    </a:lnTo>
                    <a:lnTo>
                      <a:pt x="23" y="106"/>
                    </a:lnTo>
                    <a:lnTo>
                      <a:pt x="18" y="106"/>
                    </a:lnTo>
                    <a:lnTo>
                      <a:pt x="14" y="104"/>
                    </a:lnTo>
                    <a:lnTo>
                      <a:pt x="12" y="103"/>
                    </a:lnTo>
                    <a:lnTo>
                      <a:pt x="4" y="85"/>
                    </a:lnTo>
                    <a:lnTo>
                      <a:pt x="0" y="68"/>
                    </a:lnTo>
                    <a:lnTo>
                      <a:pt x="2" y="48"/>
                    </a:lnTo>
                    <a:lnTo>
                      <a:pt x="11" y="26"/>
                    </a:lnTo>
                    <a:lnTo>
                      <a:pt x="28" y="8"/>
                    </a:lnTo>
                    <a:lnTo>
                      <a:pt x="5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4252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8" name="Freeform 111">
                <a:extLst>
                  <a:ext uri="{FF2B5EF4-FFF2-40B4-BE49-F238E27FC236}">
                    <a16:creationId xmlns:a16="http://schemas.microsoft.com/office/drawing/2014/main" id="{CBC4F2D6-CE32-4BEA-BF86-AD33A0BFF31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31331" y="5845175"/>
                <a:ext cx="112713" cy="119063"/>
              </a:xfrm>
              <a:custGeom>
                <a:avLst/>
                <a:gdLst/>
                <a:ahLst/>
                <a:cxnLst>
                  <a:cxn ang="0">
                    <a:pos x="31" y="19"/>
                  </a:cxn>
                  <a:cxn ang="0">
                    <a:pos x="26" y="21"/>
                  </a:cxn>
                  <a:cxn ang="0">
                    <a:pos x="19" y="28"/>
                  </a:cxn>
                  <a:cxn ang="0">
                    <a:pos x="17" y="33"/>
                  </a:cxn>
                  <a:cxn ang="0">
                    <a:pos x="17" y="43"/>
                  </a:cxn>
                  <a:cxn ang="0">
                    <a:pos x="19" y="47"/>
                  </a:cxn>
                  <a:cxn ang="0">
                    <a:pos x="26" y="54"/>
                  </a:cxn>
                  <a:cxn ang="0">
                    <a:pos x="31" y="56"/>
                  </a:cxn>
                  <a:cxn ang="0">
                    <a:pos x="36" y="56"/>
                  </a:cxn>
                  <a:cxn ang="0">
                    <a:pos x="43" y="54"/>
                  </a:cxn>
                  <a:cxn ang="0">
                    <a:pos x="47" y="52"/>
                  </a:cxn>
                  <a:cxn ang="0">
                    <a:pos x="52" y="47"/>
                  </a:cxn>
                  <a:cxn ang="0">
                    <a:pos x="54" y="42"/>
                  </a:cxn>
                  <a:cxn ang="0">
                    <a:pos x="54" y="35"/>
                  </a:cxn>
                  <a:cxn ang="0">
                    <a:pos x="50" y="24"/>
                  </a:cxn>
                  <a:cxn ang="0">
                    <a:pos x="45" y="21"/>
                  </a:cxn>
                  <a:cxn ang="0">
                    <a:pos x="40" y="19"/>
                  </a:cxn>
                  <a:cxn ang="0">
                    <a:pos x="31" y="19"/>
                  </a:cxn>
                  <a:cxn ang="0">
                    <a:pos x="36" y="0"/>
                  </a:cxn>
                  <a:cxn ang="0">
                    <a:pos x="42" y="0"/>
                  </a:cxn>
                  <a:cxn ang="0">
                    <a:pos x="43" y="2"/>
                  </a:cxn>
                  <a:cxn ang="0">
                    <a:pos x="57" y="7"/>
                  </a:cxn>
                  <a:cxn ang="0">
                    <a:pos x="68" y="17"/>
                  </a:cxn>
                  <a:cxn ang="0">
                    <a:pos x="71" y="31"/>
                  </a:cxn>
                  <a:cxn ang="0">
                    <a:pos x="71" y="45"/>
                  </a:cxn>
                  <a:cxn ang="0">
                    <a:pos x="64" y="61"/>
                  </a:cxn>
                  <a:cxn ang="0">
                    <a:pos x="52" y="71"/>
                  </a:cxn>
                  <a:cxn ang="0">
                    <a:pos x="36" y="75"/>
                  </a:cxn>
                  <a:cxn ang="0">
                    <a:pos x="33" y="75"/>
                  </a:cxn>
                  <a:cxn ang="0">
                    <a:pos x="29" y="73"/>
                  </a:cxn>
                  <a:cxn ang="0">
                    <a:pos x="28" y="73"/>
                  </a:cxn>
                  <a:cxn ang="0">
                    <a:pos x="21" y="71"/>
                  </a:cxn>
                  <a:cxn ang="0">
                    <a:pos x="14" y="68"/>
                  </a:cxn>
                  <a:cxn ang="0">
                    <a:pos x="9" y="63"/>
                  </a:cxn>
                  <a:cxn ang="0">
                    <a:pos x="5" y="57"/>
                  </a:cxn>
                  <a:cxn ang="0">
                    <a:pos x="0" y="43"/>
                  </a:cxn>
                  <a:cxn ang="0">
                    <a:pos x="0" y="29"/>
                  </a:cxn>
                  <a:cxn ang="0">
                    <a:pos x="7" y="14"/>
                  </a:cxn>
                  <a:cxn ang="0">
                    <a:pos x="21" y="3"/>
                  </a:cxn>
                  <a:cxn ang="0">
                    <a:pos x="36" y="0"/>
                  </a:cxn>
                </a:cxnLst>
                <a:rect l="0" t="0" r="r" b="b"/>
                <a:pathLst>
                  <a:path w="71" h="75">
                    <a:moveTo>
                      <a:pt x="31" y="19"/>
                    </a:moveTo>
                    <a:lnTo>
                      <a:pt x="26" y="21"/>
                    </a:lnTo>
                    <a:lnTo>
                      <a:pt x="19" y="28"/>
                    </a:lnTo>
                    <a:lnTo>
                      <a:pt x="17" y="33"/>
                    </a:lnTo>
                    <a:lnTo>
                      <a:pt x="17" y="43"/>
                    </a:lnTo>
                    <a:lnTo>
                      <a:pt x="19" y="47"/>
                    </a:lnTo>
                    <a:lnTo>
                      <a:pt x="26" y="54"/>
                    </a:lnTo>
                    <a:lnTo>
                      <a:pt x="31" y="56"/>
                    </a:lnTo>
                    <a:lnTo>
                      <a:pt x="36" y="56"/>
                    </a:lnTo>
                    <a:lnTo>
                      <a:pt x="43" y="54"/>
                    </a:lnTo>
                    <a:lnTo>
                      <a:pt x="47" y="52"/>
                    </a:lnTo>
                    <a:lnTo>
                      <a:pt x="52" y="47"/>
                    </a:lnTo>
                    <a:lnTo>
                      <a:pt x="54" y="42"/>
                    </a:lnTo>
                    <a:lnTo>
                      <a:pt x="54" y="35"/>
                    </a:lnTo>
                    <a:lnTo>
                      <a:pt x="50" y="24"/>
                    </a:lnTo>
                    <a:lnTo>
                      <a:pt x="45" y="21"/>
                    </a:lnTo>
                    <a:lnTo>
                      <a:pt x="40" y="19"/>
                    </a:lnTo>
                    <a:lnTo>
                      <a:pt x="31" y="19"/>
                    </a:lnTo>
                    <a:close/>
                    <a:moveTo>
                      <a:pt x="36" y="0"/>
                    </a:moveTo>
                    <a:lnTo>
                      <a:pt x="42" y="0"/>
                    </a:lnTo>
                    <a:lnTo>
                      <a:pt x="43" y="2"/>
                    </a:lnTo>
                    <a:lnTo>
                      <a:pt x="57" y="7"/>
                    </a:lnTo>
                    <a:lnTo>
                      <a:pt x="68" y="17"/>
                    </a:lnTo>
                    <a:lnTo>
                      <a:pt x="71" y="31"/>
                    </a:lnTo>
                    <a:lnTo>
                      <a:pt x="71" y="45"/>
                    </a:lnTo>
                    <a:lnTo>
                      <a:pt x="64" y="61"/>
                    </a:lnTo>
                    <a:lnTo>
                      <a:pt x="52" y="71"/>
                    </a:lnTo>
                    <a:lnTo>
                      <a:pt x="36" y="75"/>
                    </a:lnTo>
                    <a:lnTo>
                      <a:pt x="33" y="75"/>
                    </a:lnTo>
                    <a:lnTo>
                      <a:pt x="29" y="73"/>
                    </a:lnTo>
                    <a:lnTo>
                      <a:pt x="28" y="73"/>
                    </a:lnTo>
                    <a:lnTo>
                      <a:pt x="21" y="71"/>
                    </a:lnTo>
                    <a:lnTo>
                      <a:pt x="14" y="68"/>
                    </a:lnTo>
                    <a:lnTo>
                      <a:pt x="9" y="63"/>
                    </a:lnTo>
                    <a:lnTo>
                      <a:pt x="5" y="57"/>
                    </a:lnTo>
                    <a:lnTo>
                      <a:pt x="0" y="43"/>
                    </a:lnTo>
                    <a:lnTo>
                      <a:pt x="0" y="29"/>
                    </a:lnTo>
                    <a:lnTo>
                      <a:pt x="7" y="14"/>
                    </a:lnTo>
                    <a:lnTo>
                      <a:pt x="21" y="3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4252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9" name="Freeform 112">
                <a:extLst>
                  <a:ext uri="{FF2B5EF4-FFF2-40B4-BE49-F238E27FC236}">
                    <a16:creationId xmlns:a16="http://schemas.microsoft.com/office/drawing/2014/main" id="{9E38990C-09C0-48AB-B440-19FA866982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1281" y="5830887"/>
                <a:ext cx="184150" cy="49213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4" y="0"/>
                  </a:cxn>
                  <a:cxn ang="0">
                    <a:pos x="32" y="7"/>
                  </a:cxn>
                  <a:cxn ang="0">
                    <a:pos x="55" y="12"/>
                  </a:cxn>
                  <a:cxn ang="0">
                    <a:pos x="81" y="14"/>
                  </a:cxn>
                  <a:cxn ang="0">
                    <a:pos x="105" y="12"/>
                  </a:cxn>
                  <a:cxn ang="0">
                    <a:pos x="109" y="12"/>
                  </a:cxn>
                  <a:cxn ang="0">
                    <a:pos x="112" y="14"/>
                  </a:cxn>
                  <a:cxn ang="0">
                    <a:pos x="114" y="16"/>
                  </a:cxn>
                  <a:cxn ang="0">
                    <a:pos x="116" y="19"/>
                  </a:cxn>
                  <a:cxn ang="0">
                    <a:pos x="116" y="23"/>
                  </a:cxn>
                  <a:cxn ang="0">
                    <a:pos x="114" y="26"/>
                  </a:cxn>
                  <a:cxn ang="0">
                    <a:pos x="112" y="28"/>
                  </a:cxn>
                  <a:cxn ang="0">
                    <a:pos x="109" y="30"/>
                  </a:cxn>
                  <a:cxn ang="0">
                    <a:pos x="77" y="31"/>
                  </a:cxn>
                  <a:cxn ang="0">
                    <a:pos x="35" y="28"/>
                  </a:cxn>
                  <a:cxn ang="0">
                    <a:pos x="20" y="23"/>
                  </a:cxn>
                  <a:cxn ang="0">
                    <a:pos x="6" y="16"/>
                  </a:cxn>
                  <a:cxn ang="0">
                    <a:pos x="2" y="12"/>
                  </a:cxn>
                  <a:cxn ang="0">
                    <a:pos x="0" y="9"/>
                  </a:cxn>
                  <a:cxn ang="0">
                    <a:pos x="2" y="5"/>
                  </a:cxn>
                  <a:cxn ang="0">
                    <a:pos x="2" y="4"/>
                  </a:cxn>
                  <a:cxn ang="0">
                    <a:pos x="6" y="2"/>
                  </a:cxn>
                  <a:cxn ang="0">
                    <a:pos x="7" y="0"/>
                  </a:cxn>
                </a:cxnLst>
                <a:rect l="0" t="0" r="r" b="b"/>
                <a:pathLst>
                  <a:path w="116" h="31">
                    <a:moveTo>
                      <a:pt x="7" y="0"/>
                    </a:moveTo>
                    <a:lnTo>
                      <a:pt x="14" y="0"/>
                    </a:lnTo>
                    <a:lnTo>
                      <a:pt x="32" y="7"/>
                    </a:lnTo>
                    <a:lnTo>
                      <a:pt x="55" y="12"/>
                    </a:lnTo>
                    <a:lnTo>
                      <a:pt x="81" y="14"/>
                    </a:lnTo>
                    <a:lnTo>
                      <a:pt x="105" y="12"/>
                    </a:lnTo>
                    <a:lnTo>
                      <a:pt x="109" y="12"/>
                    </a:lnTo>
                    <a:lnTo>
                      <a:pt x="112" y="14"/>
                    </a:lnTo>
                    <a:lnTo>
                      <a:pt x="114" y="16"/>
                    </a:lnTo>
                    <a:lnTo>
                      <a:pt x="116" y="19"/>
                    </a:lnTo>
                    <a:lnTo>
                      <a:pt x="116" y="23"/>
                    </a:lnTo>
                    <a:lnTo>
                      <a:pt x="114" y="26"/>
                    </a:lnTo>
                    <a:lnTo>
                      <a:pt x="112" y="28"/>
                    </a:lnTo>
                    <a:lnTo>
                      <a:pt x="109" y="30"/>
                    </a:lnTo>
                    <a:lnTo>
                      <a:pt x="77" y="31"/>
                    </a:lnTo>
                    <a:lnTo>
                      <a:pt x="35" y="28"/>
                    </a:lnTo>
                    <a:lnTo>
                      <a:pt x="20" y="23"/>
                    </a:lnTo>
                    <a:lnTo>
                      <a:pt x="6" y="16"/>
                    </a:lnTo>
                    <a:lnTo>
                      <a:pt x="2" y="12"/>
                    </a:lnTo>
                    <a:lnTo>
                      <a:pt x="0" y="9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6" y="2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4252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0" name="Freeform 113">
                <a:extLst>
                  <a:ext uri="{FF2B5EF4-FFF2-40B4-BE49-F238E27FC236}">
                    <a16:creationId xmlns:a16="http://schemas.microsoft.com/office/drawing/2014/main" id="{F0B042E7-4045-428A-BDCB-DF704CBAD0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8131" y="5834062"/>
                <a:ext cx="31750" cy="30163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3" y="2"/>
                  </a:cxn>
                  <a:cxn ang="0">
                    <a:pos x="16" y="2"/>
                  </a:cxn>
                  <a:cxn ang="0">
                    <a:pos x="20" y="9"/>
                  </a:cxn>
                  <a:cxn ang="0">
                    <a:pos x="20" y="12"/>
                  </a:cxn>
                  <a:cxn ang="0">
                    <a:pos x="18" y="16"/>
                  </a:cxn>
                  <a:cxn ang="0">
                    <a:pos x="14" y="17"/>
                  </a:cxn>
                  <a:cxn ang="0">
                    <a:pos x="13" y="17"/>
                  </a:cxn>
                  <a:cxn ang="0">
                    <a:pos x="13" y="19"/>
                  </a:cxn>
                  <a:cxn ang="0">
                    <a:pos x="9" y="19"/>
                  </a:cxn>
                  <a:cxn ang="0">
                    <a:pos x="4" y="17"/>
                  </a:cxn>
                  <a:cxn ang="0">
                    <a:pos x="0" y="16"/>
                  </a:cxn>
                  <a:cxn ang="0">
                    <a:pos x="0" y="9"/>
                  </a:cxn>
                  <a:cxn ang="0">
                    <a:pos x="2" y="5"/>
                  </a:cxn>
                  <a:cxn ang="0">
                    <a:pos x="6" y="2"/>
                  </a:cxn>
                  <a:cxn ang="0">
                    <a:pos x="9" y="0"/>
                  </a:cxn>
                </a:cxnLst>
                <a:rect l="0" t="0" r="r" b="b"/>
                <a:pathLst>
                  <a:path w="20" h="19">
                    <a:moveTo>
                      <a:pt x="9" y="0"/>
                    </a:moveTo>
                    <a:lnTo>
                      <a:pt x="13" y="2"/>
                    </a:lnTo>
                    <a:lnTo>
                      <a:pt x="16" y="2"/>
                    </a:lnTo>
                    <a:lnTo>
                      <a:pt x="20" y="9"/>
                    </a:lnTo>
                    <a:lnTo>
                      <a:pt x="20" y="12"/>
                    </a:lnTo>
                    <a:lnTo>
                      <a:pt x="18" y="16"/>
                    </a:lnTo>
                    <a:lnTo>
                      <a:pt x="14" y="17"/>
                    </a:lnTo>
                    <a:lnTo>
                      <a:pt x="13" y="17"/>
                    </a:lnTo>
                    <a:lnTo>
                      <a:pt x="13" y="19"/>
                    </a:lnTo>
                    <a:lnTo>
                      <a:pt x="9" y="19"/>
                    </a:lnTo>
                    <a:lnTo>
                      <a:pt x="4" y="17"/>
                    </a:lnTo>
                    <a:lnTo>
                      <a:pt x="0" y="16"/>
                    </a:lnTo>
                    <a:lnTo>
                      <a:pt x="0" y="9"/>
                    </a:lnTo>
                    <a:lnTo>
                      <a:pt x="2" y="5"/>
                    </a:lnTo>
                    <a:lnTo>
                      <a:pt x="6" y="2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4252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1" name="Freeform 114">
                <a:extLst>
                  <a:ext uri="{FF2B5EF4-FFF2-40B4-BE49-F238E27FC236}">
                    <a16:creationId xmlns:a16="http://schemas.microsoft.com/office/drawing/2014/main" id="{D7BE04C8-2A23-47B7-A2FF-0A2AE6AF2E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9269" y="5651500"/>
                <a:ext cx="144463" cy="41275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42" y="0"/>
                  </a:cxn>
                  <a:cxn ang="0">
                    <a:pos x="65" y="1"/>
                  </a:cxn>
                  <a:cxn ang="0">
                    <a:pos x="86" y="8"/>
                  </a:cxn>
                  <a:cxn ang="0">
                    <a:pos x="91" y="14"/>
                  </a:cxn>
                  <a:cxn ang="0">
                    <a:pos x="91" y="21"/>
                  </a:cxn>
                  <a:cxn ang="0">
                    <a:pos x="89" y="24"/>
                  </a:cxn>
                  <a:cxn ang="0">
                    <a:pos x="86" y="26"/>
                  </a:cxn>
                  <a:cxn ang="0">
                    <a:pos x="79" y="26"/>
                  </a:cxn>
                  <a:cxn ang="0">
                    <a:pos x="59" y="21"/>
                  </a:cxn>
                  <a:cxn ang="0">
                    <a:pos x="40" y="17"/>
                  </a:cxn>
                  <a:cxn ang="0">
                    <a:pos x="24" y="19"/>
                  </a:cxn>
                  <a:cxn ang="0">
                    <a:pos x="12" y="22"/>
                  </a:cxn>
                  <a:cxn ang="0">
                    <a:pos x="5" y="22"/>
                  </a:cxn>
                  <a:cxn ang="0">
                    <a:pos x="2" y="21"/>
                  </a:cxn>
                  <a:cxn ang="0">
                    <a:pos x="0" y="17"/>
                  </a:cxn>
                  <a:cxn ang="0">
                    <a:pos x="0" y="10"/>
                  </a:cxn>
                  <a:cxn ang="0">
                    <a:pos x="2" y="7"/>
                  </a:cxn>
                  <a:cxn ang="0">
                    <a:pos x="5" y="5"/>
                  </a:cxn>
                  <a:cxn ang="0">
                    <a:pos x="23" y="0"/>
                  </a:cxn>
                </a:cxnLst>
                <a:rect l="0" t="0" r="r" b="b"/>
                <a:pathLst>
                  <a:path w="91" h="26">
                    <a:moveTo>
                      <a:pt x="23" y="0"/>
                    </a:moveTo>
                    <a:lnTo>
                      <a:pt x="42" y="0"/>
                    </a:lnTo>
                    <a:lnTo>
                      <a:pt x="65" y="1"/>
                    </a:lnTo>
                    <a:lnTo>
                      <a:pt x="86" y="8"/>
                    </a:lnTo>
                    <a:lnTo>
                      <a:pt x="91" y="14"/>
                    </a:lnTo>
                    <a:lnTo>
                      <a:pt x="91" y="21"/>
                    </a:lnTo>
                    <a:lnTo>
                      <a:pt x="89" y="24"/>
                    </a:lnTo>
                    <a:lnTo>
                      <a:pt x="86" y="26"/>
                    </a:lnTo>
                    <a:lnTo>
                      <a:pt x="79" y="26"/>
                    </a:lnTo>
                    <a:lnTo>
                      <a:pt x="59" y="21"/>
                    </a:lnTo>
                    <a:lnTo>
                      <a:pt x="40" y="17"/>
                    </a:lnTo>
                    <a:lnTo>
                      <a:pt x="24" y="19"/>
                    </a:lnTo>
                    <a:lnTo>
                      <a:pt x="12" y="22"/>
                    </a:lnTo>
                    <a:lnTo>
                      <a:pt x="5" y="22"/>
                    </a:lnTo>
                    <a:lnTo>
                      <a:pt x="2" y="21"/>
                    </a:lnTo>
                    <a:lnTo>
                      <a:pt x="0" y="17"/>
                    </a:lnTo>
                    <a:lnTo>
                      <a:pt x="0" y="10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4252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2" name="Freeform 115">
                <a:extLst>
                  <a:ext uri="{FF2B5EF4-FFF2-40B4-BE49-F238E27FC236}">
                    <a16:creationId xmlns:a16="http://schemas.microsoft.com/office/drawing/2014/main" id="{F4082FE0-3E09-4E5B-A680-90AFD6C83F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8494" y="5684837"/>
                <a:ext cx="30163" cy="2698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1" y="0"/>
                  </a:cxn>
                  <a:cxn ang="0">
                    <a:pos x="14" y="1"/>
                  </a:cxn>
                  <a:cxn ang="0">
                    <a:pos x="16" y="1"/>
                  </a:cxn>
                  <a:cxn ang="0">
                    <a:pos x="19" y="8"/>
                  </a:cxn>
                  <a:cxn ang="0">
                    <a:pos x="19" y="12"/>
                  </a:cxn>
                  <a:cxn ang="0">
                    <a:pos x="18" y="15"/>
                  </a:cxn>
                  <a:cxn ang="0">
                    <a:pos x="16" y="17"/>
                  </a:cxn>
                  <a:cxn ang="0">
                    <a:pos x="6" y="17"/>
                  </a:cxn>
                  <a:cxn ang="0">
                    <a:pos x="4" y="15"/>
                  </a:cxn>
                  <a:cxn ang="0">
                    <a:pos x="2" y="12"/>
                  </a:cxn>
                  <a:cxn ang="0">
                    <a:pos x="0" y="10"/>
                  </a:cxn>
                  <a:cxn ang="0">
                    <a:pos x="0" y="7"/>
                  </a:cxn>
                  <a:cxn ang="0">
                    <a:pos x="2" y="3"/>
                  </a:cxn>
                  <a:cxn ang="0">
                    <a:pos x="6" y="0"/>
                  </a:cxn>
                </a:cxnLst>
                <a:rect l="0" t="0" r="r" b="b"/>
                <a:pathLst>
                  <a:path w="19" h="17">
                    <a:moveTo>
                      <a:pt x="6" y="0"/>
                    </a:moveTo>
                    <a:lnTo>
                      <a:pt x="11" y="0"/>
                    </a:lnTo>
                    <a:lnTo>
                      <a:pt x="14" y="1"/>
                    </a:lnTo>
                    <a:lnTo>
                      <a:pt x="16" y="1"/>
                    </a:lnTo>
                    <a:lnTo>
                      <a:pt x="19" y="8"/>
                    </a:lnTo>
                    <a:lnTo>
                      <a:pt x="19" y="12"/>
                    </a:lnTo>
                    <a:lnTo>
                      <a:pt x="18" y="15"/>
                    </a:lnTo>
                    <a:lnTo>
                      <a:pt x="16" y="17"/>
                    </a:lnTo>
                    <a:lnTo>
                      <a:pt x="6" y="17"/>
                    </a:lnTo>
                    <a:lnTo>
                      <a:pt x="4" y="15"/>
                    </a:lnTo>
                    <a:lnTo>
                      <a:pt x="2" y="12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2" y="3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4252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211CB42E-5E8D-4851-BEE2-CCF69F48F27B}"/>
                </a:ext>
              </a:extLst>
            </p:cNvPr>
            <p:cNvGrpSpPr/>
            <p:nvPr/>
          </p:nvGrpSpPr>
          <p:grpSpPr>
            <a:xfrm>
              <a:off x="6437864" y="3713677"/>
              <a:ext cx="502966" cy="519695"/>
              <a:chOff x="6169819" y="4248150"/>
              <a:chExt cx="715963" cy="739775"/>
            </a:xfrm>
            <a:solidFill>
              <a:schemeClr val="bg1"/>
            </a:solidFill>
          </p:grpSpPr>
          <p:sp>
            <p:nvSpPr>
              <p:cNvPr id="189" name="Freeform 144">
                <a:extLst>
                  <a:ext uri="{FF2B5EF4-FFF2-40B4-BE49-F238E27FC236}">
                    <a16:creationId xmlns:a16="http://schemas.microsoft.com/office/drawing/2014/main" id="{6F9B7E16-1BBD-41B6-A8E0-18A8C31B86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44494" y="4529137"/>
                <a:ext cx="30163" cy="26988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2" y="0"/>
                  </a:cxn>
                  <a:cxn ang="0">
                    <a:pos x="15" y="1"/>
                  </a:cxn>
                  <a:cxn ang="0">
                    <a:pos x="19" y="8"/>
                  </a:cxn>
                  <a:cxn ang="0">
                    <a:pos x="17" y="10"/>
                  </a:cxn>
                  <a:cxn ang="0">
                    <a:pos x="15" y="14"/>
                  </a:cxn>
                  <a:cxn ang="0">
                    <a:pos x="12" y="17"/>
                  </a:cxn>
                  <a:cxn ang="0">
                    <a:pos x="8" y="17"/>
                  </a:cxn>
                  <a:cxn ang="0">
                    <a:pos x="7" y="15"/>
                  </a:cxn>
                  <a:cxn ang="0">
                    <a:pos x="3" y="14"/>
                  </a:cxn>
                  <a:cxn ang="0">
                    <a:pos x="1" y="14"/>
                  </a:cxn>
                  <a:cxn ang="0">
                    <a:pos x="0" y="10"/>
                  </a:cxn>
                  <a:cxn ang="0">
                    <a:pos x="0" y="5"/>
                  </a:cxn>
                  <a:cxn ang="0">
                    <a:pos x="1" y="1"/>
                  </a:cxn>
                  <a:cxn ang="0">
                    <a:pos x="5" y="0"/>
                  </a:cxn>
                </a:cxnLst>
                <a:rect l="0" t="0" r="r" b="b"/>
                <a:pathLst>
                  <a:path w="19" h="17">
                    <a:moveTo>
                      <a:pt x="5" y="0"/>
                    </a:moveTo>
                    <a:lnTo>
                      <a:pt x="12" y="0"/>
                    </a:lnTo>
                    <a:lnTo>
                      <a:pt x="15" y="1"/>
                    </a:lnTo>
                    <a:lnTo>
                      <a:pt x="19" y="8"/>
                    </a:lnTo>
                    <a:lnTo>
                      <a:pt x="17" y="10"/>
                    </a:lnTo>
                    <a:lnTo>
                      <a:pt x="15" y="14"/>
                    </a:lnTo>
                    <a:lnTo>
                      <a:pt x="12" y="17"/>
                    </a:lnTo>
                    <a:lnTo>
                      <a:pt x="8" y="17"/>
                    </a:lnTo>
                    <a:lnTo>
                      <a:pt x="7" y="15"/>
                    </a:lnTo>
                    <a:lnTo>
                      <a:pt x="3" y="14"/>
                    </a:lnTo>
                    <a:lnTo>
                      <a:pt x="1" y="14"/>
                    </a:lnTo>
                    <a:lnTo>
                      <a:pt x="0" y="10"/>
                    </a:lnTo>
                    <a:lnTo>
                      <a:pt x="0" y="5"/>
                    </a:lnTo>
                    <a:lnTo>
                      <a:pt x="1" y="1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4252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0" name="Freeform 145">
                <a:extLst>
                  <a:ext uri="{FF2B5EF4-FFF2-40B4-BE49-F238E27FC236}">
                    <a16:creationId xmlns:a16="http://schemas.microsoft.com/office/drawing/2014/main" id="{38774398-F309-4691-8623-1CA6BEAF1D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8756" y="4470400"/>
                <a:ext cx="187325" cy="63500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68" y="3"/>
                  </a:cxn>
                  <a:cxn ang="0">
                    <a:pos x="97" y="14"/>
                  </a:cxn>
                  <a:cxn ang="0">
                    <a:pos x="106" y="19"/>
                  </a:cxn>
                  <a:cxn ang="0">
                    <a:pos x="113" y="23"/>
                  </a:cxn>
                  <a:cxn ang="0">
                    <a:pos x="117" y="26"/>
                  </a:cxn>
                  <a:cxn ang="0">
                    <a:pos x="118" y="30"/>
                  </a:cxn>
                  <a:cxn ang="0">
                    <a:pos x="118" y="33"/>
                  </a:cxn>
                  <a:cxn ang="0">
                    <a:pos x="117" y="37"/>
                  </a:cxn>
                  <a:cxn ang="0">
                    <a:pos x="113" y="38"/>
                  </a:cxn>
                  <a:cxn ang="0">
                    <a:pos x="108" y="40"/>
                  </a:cxn>
                  <a:cxn ang="0">
                    <a:pos x="106" y="40"/>
                  </a:cxn>
                  <a:cxn ang="0">
                    <a:pos x="103" y="38"/>
                  </a:cxn>
                  <a:cxn ang="0">
                    <a:pos x="99" y="35"/>
                  </a:cxn>
                  <a:cxn ang="0">
                    <a:pos x="94" y="33"/>
                  </a:cxn>
                  <a:cxn ang="0">
                    <a:pos x="89" y="30"/>
                  </a:cxn>
                  <a:cxn ang="0">
                    <a:pos x="63" y="21"/>
                  </a:cxn>
                  <a:cxn ang="0">
                    <a:pos x="36" y="17"/>
                  </a:cxn>
                  <a:cxn ang="0">
                    <a:pos x="10" y="23"/>
                  </a:cxn>
                  <a:cxn ang="0">
                    <a:pos x="5" y="23"/>
                  </a:cxn>
                  <a:cxn ang="0">
                    <a:pos x="1" y="19"/>
                  </a:cxn>
                  <a:cxn ang="0">
                    <a:pos x="0" y="16"/>
                  </a:cxn>
                  <a:cxn ang="0">
                    <a:pos x="0" y="10"/>
                  </a:cxn>
                  <a:cxn ang="0">
                    <a:pos x="1" y="7"/>
                  </a:cxn>
                  <a:cxn ang="0">
                    <a:pos x="5" y="5"/>
                  </a:cxn>
                  <a:cxn ang="0">
                    <a:pos x="36" y="0"/>
                  </a:cxn>
                </a:cxnLst>
                <a:rect l="0" t="0" r="r" b="b"/>
                <a:pathLst>
                  <a:path w="118" h="40">
                    <a:moveTo>
                      <a:pt x="36" y="0"/>
                    </a:moveTo>
                    <a:lnTo>
                      <a:pt x="68" y="3"/>
                    </a:lnTo>
                    <a:lnTo>
                      <a:pt x="97" y="14"/>
                    </a:lnTo>
                    <a:lnTo>
                      <a:pt x="106" y="19"/>
                    </a:lnTo>
                    <a:lnTo>
                      <a:pt x="113" y="23"/>
                    </a:lnTo>
                    <a:lnTo>
                      <a:pt x="117" y="26"/>
                    </a:lnTo>
                    <a:lnTo>
                      <a:pt x="118" y="30"/>
                    </a:lnTo>
                    <a:lnTo>
                      <a:pt x="118" y="33"/>
                    </a:lnTo>
                    <a:lnTo>
                      <a:pt x="117" y="37"/>
                    </a:lnTo>
                    <a:lnTo>
                      <a:pt x="113" y="38"/>
                    </a:lnTo>
                    <a:lnTo>
                      <a:pt x="108" y="40"/>
                    </a:lnTo>
                    <a:lnTo>
                      <a:pt x="106" y="40"/>
                    </a:lnTo>
                    <a:lnTo>
                      <a:pt x="103" y="38"/>
                    </a:lnTo>
                    <a:lnTo>
                      <a:pt x="99" y="35"/>
                    </a:lnTo>
                    <a:lnTo>
                      <a:pt x="94" y="33"/>
                    </a:lnTo>
                    <a:lnTo>
                      <a:pt x="89" y="30"/>
                    </a:lnTo>
                    <a:lnTo>
                      <a:pt x="63" y="21"/>
                    </a:lnTo>
                    <a:lnTo>
                      <a:pt x="36" y="17"/>
                    </a:lnTo>
                    <a:lnTo>
                      <a:pt x="10" y="23"/>
                    </a:lnTo>
                    <a:lnTo>
                      <a:pt x="5" y="23"/>
                    </a:lnTo>
                    <a:lnTo>
                      <a:pt x="1" y="19"/>
                    </a:lnTo>
                    <a:lnTo>
                      <a:pt x="0" y="16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5" y="5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4252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1" name="Freeform 146">
                <a:extLst>
                  <a:ext uri="{FF2B5EF4-FFF2-40B4-BE49-F238E27FC236}">
                    <a16:creationId xmlns:a16="http://schemas.microsoft.com/office/drawing/2014/main" id="{A4260E1B-BE5B-4D6B-A4BF-23B5103F06F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61894" y="4340225"/>
                <a:ext cx="623888" cy="647700"/>
              </a:xfrm>
              <a:custGeom>
                <a:avLst/>
                <a:gdLst/>
                <a:ahLst/>
                <a:cxnLst>
                  <a:cxn ang="0">
                    <a:pos x="92" y="211"/>
                  </a:cxn>
                  <a:cxn ang="0">
                    <a:pos x="65" y="166"/>
                  </a:cxn>
                  <a:cxn ang="0">
                    <a:pos x="92" y="166"/>
                  </a:cxn>
                  <a:cxn ang="0">
                    <a:pos x="192" y="70"/>
                  </a:cxn>
                  <a:cxn ang="0">
                    <a:pos x="138" y="127"/>
                  </a:cxn>
                  <a:cxn ang="0">
                    <a:pos x="112" y="150"/>
                  </a:cxn>
                  <a:cxn ang="0">
                    <a:pos x="106" y="222"/>
                  </a:cxn>
                  <a:cxn ang="0">
                    <a:pos x="87" y="229"/>
                  </a:cxn>
                  <a:cxn ang="0">
                    <a:pos x="134" y="318"/>
                  </a:cxn>
                  <a:cxn ang="0">
                    <a:pos x="134" y="363"/>
                  </a:cxn>
                  <a:cxn ang="0">
                    <a:pos x="239" y="389"/>
                  </a:cxn>
                  <a:cxn ang="0">
                    <a:pos x="241" y="379"/>
                  </a:cxn>
                  <a:cxn ang="0">
                    <a:pos x="255" y="351"/>
                  </a:cxn>
                  <a:cxn ang="0">
                    <a:pos x="286" y="347"/>
                  </a:cxn>
                  <a:cxn ang="0">
                    <a:pos x="333" y="347"/>
                  </a:cxn>
                  <a:cxn ang="0">
                    <a:pos x="351" y="328"/>
                  </a:cxn>
                  <a:cxn ang="0">
                    <a:pos x="356" y="263"/>
                  </a:cxn>
                  <a:cxn ang="0">
                    <a:pos x="372" y="253"/>
                  </a:cxn>
                  <a:cxn ang="0">
                    <a:pos x="372" y="241"/>
                  </a:cxn>
                  <a:cxn ang="0">
                    <a:pos x="360" y="215"/>
                  </a:cxn>
                  <a:cxn ang="0">
                    <a:pos x="361" y="173"/>
                  </a:cxn>
                  <a:cxn ang="0">
                    <a:pos x="347" y="126"/>
                  </a:cxn>
                  <a:cxn ang="0">
                    <a:pos x="264" y="70"/>
                  </a:cxn>
                  <a:cxn ang="0">
                    <a:pos x="56" y="24"/>
                  </a:cxn>
                  <a:cxn ang="0">
                    <a:pos x="19" y="78"/>
                  </a:cxn>
                  <a:cxn ang="0">
                    <a:pos x="47" y="129"/>
                  </a:cxn>
                  <a:cxn ang="0">
                    <a:pos x="61" y="143"/>
                  </a:cxn>
                  <a:cxn ang="0">
                    <a:pos x="96" y="143"/>
                  </a:cxn>
                  <a:cxn ang="0">
                    <a:pos x="110" y="129"/>
                  </a:cxn>
                  <a:cxn ang="0">
                    <a:pos x="138" y="78"/>
                  </a:cxn>
                  <a:cxn ang="0">
                    <a:pos x="101" y="24"/>
                  </a:cxn>
                  <a:cxn ang="0">
                    <a:pos x="106" y="5"/>
                  </a:cxn>
                  <a:cxn ang="0">
                    <a:pos x="155" y="64"/>
                  </a:cxn>
                  <a:cxn ang="0">
                    <a:pos x="260" y="49"/>
                  </a:cxn>
                  <a:cxn ang="0">
                    <a:pos x="344" y="94"/>
                  </a:cxn>
                  <a:cxn ang="0">
                    <a:pos x="379" y="171"/>
                  </a:cxn>
                  <a:cxn ang="0">
                    <a:pos x="375" y="206"/>
                  </a:cxn>
                  <a:cxn ang="0">
                    <a:pos x="384" y="223"/>
                  </a:cxn>
                  <a:cxn ang="0">
                    <a:pos x="393" y="257"/>
                  </a:cxn>
                  <a:cxn ang="0">
                    <a:pos x="374" y="272"/>
                  </a:cxn>
                  <a:cxn ang="0">
                    <a:pos x="370" y="319"/>
                  </a:cxn>
                  <a:cxn ang="0">
                    <a:pos x="351" y="360"/>
                  </a:cxn>
                  <a:cxn ang="0">
                    <a:pos x="286" y="366"/>
                  </a:cxn>
                  <a:cxn ang="0">
                    <a:pos x="264" y="366"/>
                  </a:cxn>
                  <a:cxn ang="0">
                    <a:pos x="260" y="379"/>
                  </a:cxn>
                  <a:cxn ang="0">
                    <a:pos x="255" y="396"/>
                  </a:cxn>
                  <a:cxn ang="0">
                    <a:pos x="110" y="408"/>
                  </a:cxn>
                  <a:cxn ang="0">
                    <a:pos x="103" y="401"/>
                  </a:cxn>
                  <a:cxn ang="0">
                    <a:pos x="110" y="380"/>
                  </a:cxn>
                  <a:cxn ang="0">
                    <a:pos x="124" y="339"/>
                  </a:cxn>
                  <a:cxn ang="0">
                    <a:pos x="122" y="332"/>
                  </a:cxn>
                  <a:cxn ang="0">
                    <a:pos x="75" y="258"/>
                  </a:cxn>
                  <a:cxn ang="0">
                    <a:pos x="54" y="225"/>
                  </a:cxn>
                  <a:cxn ang="0">
                    <a:pos x="47" y="157"/>
                  </a:cxn>
                  <a:cxn ang="0">
                    <a:pos x="42" y="148"/>
                  </a:cxn>
                  <a:cxn ang="0">
                    <a:pos x="10" y="117"/>
                  </a:cxn>
                  <a:cxn ang="0">
                    <a:pos x="3" y="54"/>
                  </a:cxn>
                  <a:cxn ang="0">
                    <a:pos x="54" y="3"/>
                  </a:cxn>
                </a:cxnLst>
                <a:rect l="0" t="0" r="r" b="b"/>
                <a:pathLst>
                  <a:path w="393" h="408">
                    <a:moveTo>
                      <a:pt x="65" y="197"/>
                    </a:moveTo>
                    <a:lnTo>
                      <a:pt x="65" y="211"/>
                    </a:lnTo>
                    <a:lnTo>
                      <a:pt x="92" y="211"/>
                    </a:lnTo>
                    <a:lnTo>
                      <a:pt x="92" y="197"/>
                    </a:lnTo>
                    <a:lnTo>
                      <a:pt x="65" y="197"/>
                    </a:lnTo>
                    <a:close/>
                    <a:moveTo>
                      <a:pt x="65" y="166"/>
                    </a:moveTo>
                    <a:lnTo>
                      <a:pt x="65" y="180"/>
                    </a:lnTo>
                    <a:lnTo>
                      <a:pt x="92" y="180"/>
                    </a:lnTo>
                    <a:lnTo>
                      <a:pt x="92" y="166"/>
                    </a:lnTo>
                    <a:lnTo>
                      <a:pt x="65" y="166"/>
                    </a:lnTo>
                    <a:close/>
                    <a:moveTo>
                      <a:pt x="230" y="64"/>
                    </a:moveTo>
                    <a:lnTo>
                      <a:pt x="192" y="70"/>
                    </a:lnTo>
                    <a:lnTo>
                      <a:pt x="155" y="84"/>
                    </a:lnTo>
                    <a:lnTo>
                      <a:pt x="150" y="108"/>
                    </a:lnTo>
                    <a:lnTo>
                      <a:pt x="138" y="127"/>
                    </a:lnTo>
                    <a:lnTo>
                      <a:pt x="119" y="145"/>
                    </a:lnTo>
                    <a:lnTo>
                      <a:pt x="115" y="148"/>
                    </a:lnTo>
                    <a:lnTo>
                      <a:pt x="112" y="150"/>
                    </a:lnTo>
                    <a:lnTo>
                      <a:pt x="110" y="154"/>
                    </a:lnTo>
                    <a:lnTo>
                      <a:pt x="110" y="211"/>
                    </a:lnTo>
                    <a:lnTo>
                      <a:pt x="106" y="222"/>
                    </a:lnTo>
                    <a:lnTo>
                      <a:pt x="103" y="225"/>
                    </a:lnTo>
                    <a:lnTo>
                      <a:pt x="98" y="229"/>
                    </a:lnTo>
                    <a:lnTo>
                      <a:pt x="87" y="229"/>
                    </a:lnTo>
                    <a:lnTo>
                      <a:pt x="96" y="262"/>
                    </a:lnTo>
                    <a:lnTo>
                      <a:pt x="112" y="291"/>
                    </a:lnTo>
                    <a:lnTo>
                      <a:pt x="134" y="318"/>
                    </a:lnTo>
                    <a:lnTo>
                      <a:pt x="141" y="328"/>
                    </a:lnTo>
                    <a:lnTo>
                      <a:pt x="141" y="344"/>
                    </a:lnTo>
                    <a:lnTo>
                      <a:pt x="134" y="363"/>
                    </a:lnTo>
                    <a:lnTo>
                      <a:pt x="126" y="386"/>
                    </a:lnTo>
                    <a:lnTo>
                      <a:pt x="126" y="389"/>
                    </a:lnTo>
                    <a:lnTo>
                      <a:pt x="239" y="389"/>
                    </a:lnTo>
                    <a:lnTo>
                      <a:pt x="239" y="387"/>
                    </a:lnTo>
                    <a:lnTo>
                      <a:pt x="241" y="384"/>
                    </a:lnTo>
                    <a:lnTo>
                      <a:pt x="241" y="379"/>
                    </a:lnTo>
                    <a:lnTo>
                      <a:pt x="244" y="365"/>
                    </a:lnTo>
                    <a:lnTo>
                      <a:pt x="251" y="354"/>
                    </a:lnTo>
                    <a:lnTo>
                      <a:pt x="255" y="351"/>
                    </a:lnTo>
                    <a:lnTo>
                      <a:pt x="258" y="349"/>
                    </a:lnTo>
                    <a:lnTo>
                      <a:pt x="260" y="347"/>
                    </a:lnTo>
                    <a:lnTo>
                      <a:pt x="286" y="347"/>
                    </a:lnTo>
                    <a:lnTo>
                      <a:pt x="302" y="349"/>
                    </a:lnTo>
                    <a:lnTo>
                      <a:pt x="321" y="349"/>
                    </a:lnTo>
                    <a:lnTo>
                      <a:pt x="333" y="347"/>
                    </a:lnTo>
                    <a:lnTo>
                      <a:pt x="340" y="344"/>
                    </a:lnTo>
                    <a:lnTo>
                      <a:pt x="347" y="337"/>
                    </a:lnTo>
                    <a:lnTo>
                      <a:pt x="351" y="328"/>
                    </a:lnTo>
                    <a:lnTo>
                      <a:pt x="351" y="272"/>
                    </a:lnTo>
                    <a:lnTo>
                      <a:pt x="353" y="267"/>
                    </a:lnTo>
                    <a:lnTo>
                      <a:pt x="356" y="263"/>
                    </a:lnTo>
                    <a:lnTo>
                      <a:pt x="367" y="257"/>
                    </a:lnTo>
                    <a:lnTo>
                      <a:pt x="368" y="255"/>
                    </a:lnTo>
                    <a:lnTo>
                      <a:pt x="372" y="253"/>
                    </a:lnTo>
                    <a:lnTo>
                      <a:pt x="375" y="250"/>
                    </a:lnTo>
                    <a:lnTo>
                      <a:pt x="374" y="246"/>
                    </a:lnTo>
                    <a:lnTo>
                      <a:pt x="372" y="241"/>
                    </a:lnTo>
                    <a:lnTo>
                      <a:pt x="368" y="236"/>
                    </a:lnTo>
                    <a:lnTo>
                      <a:pt x="367" y="230"/>
                    </a:lnTo>
                    <a:lnTo>
                      <a:pt x="360" y="215"/>
                    </a:lnTo>
                    <a:lnTo>
                      <a:pt x="356" y="201"/>
                    </a:lnTo>
                    <a:lnTo>
                      <a:pt x="356" y="192"/>
                    </a:lnTo>
                    <a:lnTo>
                      <a:pt x="361" y="173"/>
                    </a:lnTo>
                    <a:lnTo>
                      <a:pt x="360" y="155"/>
                    </a:lnTo>
                    <a:lnTo>
                      <a:pt x="354" y="140"/>
                    </a:lnTo>
                    <a:lnTo>
                      <a:pt x="347" y="126"/>
                    </a:lnTo>
                    <a:lnTo>
                      <a:pt x="325" y="101"/>
                    </a:lnTo>
                    <a:lnTo>
                      <a:pt x="295" y="82"/>
                    </a:lnTo>
                    <a:lnTo>
                      <a:pt x="264" y="70"/>
                    </a:lnTo>
                    <a:lnTo>
                      <a:pt x="230" y="64"/>
                    </a:lnTo>
                    <a:close/>
                    <a:moveTo>
                      <a:pt x="79" y="19"/>
                    </a:moveTo>
                    <a:lnTo>
                      <a:pt x="56" y="24"/>
                    </a:lnTo>
                    <a:lnTo>
                      <a:pt x="37" y="37"/>
                    </a:lnTo>
                    <a:lnTo>
                      <a:pt x="24" y="56"/>
                    </a:lnTo>
                    <a:lnTo>
                      <a:pt x="19" y="78"/>
                    </a:lnTo>
                    <a:lnTo>
                      <a:pt x="23" y="99"/>
                    </a:lnTo>
                    <a:lnTo>
                      <a:pt x="31" y="115"/>
                    </a:lnTo>
                    <a:lnTo>
                      <a:pt x="47" y="129"/>
                    </a:lnTo>
                    <a:lnTo>
                      <a:pt x="52" y="133"/>
                    </a:lnTo>
                    <a:lnTo>
                      <a:pt x="58" y="138"/>
                    </a:lnTo>
                    <a:lnTo>
                      <a:pt x="61" y="143"/>
                    </a:lnTo>
                    <a:lnTo>
                      <a:pt x="63" y="148"/>
                    </a:lnTo>
                    <a:lnTo>
                      <a:pt x="94" y="148"/>
                    </a:lnTo>
                    <a:lnTo>
                      <a:pt x="96" y="143"/>
                    </a:lnTo>
                    <a:lnTo>
                      <a:pt x="99" y="138"/>
                    </a:lnTo>
                    <a:lnTo>
                      <a:pt x="105" y="133"/>
                    </a:lnTo>
                    <a:lnTo>
                      <a:pt x="110" y="129"/>
                    </a:lnTo>
                    <a:lnTo>
                      <a:pt x="126" y="115"/>
                    </a:lnTo>
                    <a:lnTo>
                      <a:pt x="134" y="99"/>
                    </a:lnTo>
                    <a:lnTo>
                      <a:pt x="138" y="78"/>
                    </a:lnTo>
                    <a:lnTo>
                      <a:pt x="133" y="56"/>
                    </a:lnTo>
                    <a:lnTo>
                      <a:pt x="120" y="37"/>
                    </a:lnTo>
                    <a:lnTo>
                      <a:pt x="101" y="24"/>
                    </a:lnTo>
                    <a:lnTo>
                      <a:pt x="79" y="19"/>
                    </a:lnTo>
                    <a:close/>
                    <a:moveTo>
                      <a:pt x="79" y="0"/>
                    </a:moveTo>
                    <a:lnTo>
                      <a:pt x="106" y="5"/>
                    </a:lnTo>
                    <a:lnTo>
                      <a:pt x="129" y="19"/>
                    </a:lnTo>
                    <a:lnTo>
                      <a:pt x="147" y="38"/>
                    </a:lnTo>
                    <a:lnTo>
                      <a:pt x="155" y="64"/>
                    </a:lnTo>
                    <a:lnTo>
                      <a:pt x="192" y="51"/>
                    </a:lnTo>
                    <a:lnTo>
                      <a:pt x="230" y="45"/>
                    </a:lnTo>
                    <a:lnTo>
                      <a:pt x="260" y="49"/>
                    </a:lnTo>
                    <a:lnTo>
                      <a:pt x="290" y="59"/>
                    </a:lnTo>
                    <a:lnTo>
                      <a:pt x="318" y="73"/>
                    </a:lnTo>
                    <a:lnTo>
                      <a:pt x="344" y="94"/>
                    </a:lnTo>
                    <a:lnTo>
                      <a:pt x="363" y="117"/>
                    </a:lnTo>
                    <a:lnTo>
                      <a:pt x="375" y="143"/>
                    </a:lnTo>
                    <a:lnTo>
                      <a:pt x="379" y="171"/>
                    </a:lnTo>
                    <a:lnTo>
                      <a:pt x="374" y="197"/>
                    </a:lnTo>
                    <a:lnTo>
                      <a:pt x="374" y="201"/>
                    </a:lnTo>
                    <a:lnTo>
                      <a:pt x="375" y="206"/>
                    </a:lnTo>
                    <a:lnTo>
                      <a:pt x="379" y="211"/>
                    </a:lnTo>
                    <a:lnTo>
                      <a:pt x="380" y="218"/>
                    </a:lnTo>
                    <a:lnTo>
                      <a:pt x="384" y="223"/>
                    </a:lnTo>
                    <a:lnTo>
                      <a:pt x="391" y="239"/>
                    </a:lnTo>
                    <a:lnTo>
                      <a:pt x="393" y="251"/>
                    </a:lnTo>
                    <a:lnTo>
                      <a:pt x="393" y="257"/>
                    </a:lnTo>
                    <a:lnTo>
                      <a:pt x="382" y="267"/>
                    </a:lnTo>
                    <a:lnTo>
                      <a:pt x="377" y="270"/>
                    </a:lnTo>
                    <a:lnTo>
                      <a:pt x="374" y="272"/>
                    </a:lnTo>
                    <a:lnTo>
                      <a:pt x="368" y="277"/>
                    </a:lnTo>
                    <a:lnTo>
                      <a:pt x="368" y="302"/>
                    </a:lnTo>
                    <a:lnTo>
                      <a:pt x="370" y="319"/>
                    </a:lnTo>
                    <a:lnTo>
                      <a:pt x="368" y="333"/>
                    </a:lnTo>
                    <a:lnTo>
                      <a:pt x="363" y="347"/>
                    </a:lnTo>
                    <a:lnTo>
                      <a:pt x="351" y="360"/>
                    </a:lnTo>
                    <a:lnTo>
                      <a:pt x="337" y="365"/>
                    </a:lnTo>
                    <a:lnTo>
                      <a:pt x="321" y="366"/>
                    </a:lnTo>
                    <a:lnTo>
                      <a:pt x="286" y="366"/>
                    </a:lnTo>
                    <a:lnTo>
                      <a:pt x="267" y="365"/>
                    </a:lnTo>
                    <a:lnTo>
                      <a:pt x="265" y="365"/>
                    </a:lnTo>
                    <a:lnTo>
                      <a:pt x="264" y="366"/>
                    </a:lnTo>
                    <a:lnTo>
                      <a:pt x="264" y="370"/>
                    </a:lnTo>
                    <a:lnTo>
                      <a:pt x="262" y="375"/>
                    </a:lnTo>
                    <a:lnTo>
                      <a:pt x="260" y="379"/>
                    </a:lnTo>
                    <a:lnTo>
                      <a:pt x="260" y="382"/>
                    </a:lnTo>
                    <a:lnTo>
                      <a:pt x="258" y="389"/>
                    </a:lnTo>
                    <a:lnTo>
                      <a:pt x="255" y="396"/>
                    </a:lnTo>
                    <a:lnTo>
                      <a:pt x="251" y="401"/>
                    </a:lnTo>
                    <a:lnTo>
                      <a:pt x="244" y="408"/>
                    </a:lnTo>
                    <a:lnTo>
                      <a:pt x="110" y="408"/>
                    </a:lnTo>
                    <a:lnTo>
                      <a:pt x="106" y="407"/>
                    </a:lnTo>
                    <a:lnTo>
                      <a:pt x="105" y="403"/>
                    </a:lnTo>
                    <a:lnTo>
                      <a:pt x="103" y="401"/>
                    </a:lnTo>
                    <a:lnTo>
                      <a:pt x="103" y="396"/>
                    </a:lnTo>
                    <a:lnTo>
                      <a:pt x="106" y="389"/>
                    </a:lnTo>
                    <a:lnTo>
                      <a:pt x="110" y="380"/>
                    </a:lnTo>
                    <a:lnTo>
                      <a:pt x="120" y="349"/>
                    </a:lnTo>
                    <a:lnTo>
                      <a:pt x="122" y="342"/>
                    </a:lnTo>
                    <a:lnTo>
                      <a:pt x="124" y="339"/>
                    </a:lnTo>
                    <a:lnTo>
                      <a:pt x="124" y="335"/>
                    </a:lnTo>
                    <a:lnTo>
                      <a:pt x="122" y="333"/>
                    </a:lnTo>
                    <a:lnTo>
                      <a:pt x="122" y="332"/>
                    </a:lnTo>
                    <a:lnTo>
                      <a:pt x="101" y="311"/>
                    </a:lnTo>
                    <a:lnTo>
                      <a:pt x="86" y="286"/>
                    </a:lnTo>
                    <a:lnTo>
                      <a:pt x="75" y="258"/>
                    </a:lnTo>
                    <a:lnTo>
                      <a:pt x="68" y="229"/>
                    </a:lnTo>
                    <a:lnTo>
                      <a:pt x="59" y="229"/>
                    </a:lnTo>
                    <a:lnTo>
                      <a:pt x="54" y="225"/>
                    </a:lnTo>
                    <a:lnTo>
                      <a:pt x="51" y="222"/>
                    </a:lnTo>
                    <a:lnTo>
                      <a:pt x="47" y="216"/>
                    </a:lnTo>
                    <a:lnTo>
                      <a:pt x="47" y="157"/>
                    </a:lnTo>
                    <a:lnTo>
                      <a:pt x="45" y="154"/>
                    </a:lnTo>
                    <a:lnTo>
                      <a:pt x="45" y="150"/>
                    </a:lnTo>
                    <a:lnTo>
                      <a:pt x="42" y="148"/>
                    </a:lnTo>
                    <a:lnTo>
                      <a:pt x="38" y="145"/>
                    </a:lnTo>
                    <a:lnTo>
                      <a:pt x="23" y="133"/>
                    </a:lnTo>
                    <a:lnTo>
                      <a:pt x="10" y="117"/>
                    </a:lnTo>
                    <a:lnTo>
                      <a:pt x="2" y="98"/>
                    </a:lnTo>
                    <a:lnTo>
                      <a:pt x="0" y="78"/>
                    </a:lnTo>
                    <a:lnTo>
                      <a:pt x="3" y="54"/>
                    </a:lnTo>
                    <a:lnTo>
                      <a:pt x="16" y="31"/>
                    </a:lnTo>
                    <a:lnTo>
                      <a:pt x="31" y="16"/>
                    </a:lnTo>
                    <a:lnTo>
                      <a:pt x="54" y="3"/>
                    </a:lnTo>
                    <a:lnTo>
                      <a:pt x="7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4252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2" name="Freeform 147">
                <a:extLst>
                  <a:ext uri="{FF2B5EF4-FFF2-40B4-BE49-F238E27FC236}">
                    <a16:creationId xmlns:a16="http://schemas.microsoft.com/office/drawing/2014/main" id="{7C5697E5-8C2E-4FB5-B8A1-3F24FD03BB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06356" y="4406900"/>
                <a:ext cx="52388" cy="9683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2" y="0"/>
                  </a:cxn>
                  <a:cxn ang="0">
                    <a:pos x="19" y="5"/>
                  </a:cxn>
                  <a:cxn ang="0">
                    <a:pos x="29" y="16"/>
                  </a:cxn>
                  <a:cxn ang="0">
                    <a:pos x="31" y="22"/>
                  </a:cxn>
                  <a:cxn ang="0">
                    <a:pos x="33" y="36"/>
                  </a:cxn>
                  <a:cxn ang="0">
                    <a:pos x="31" y="49"/>
                  </a:cxn>
                  <a:cxn ang="0">
                    <a:pos x="26" y="59"/>
                  </a:cxn>
                  <a:cxn ang="0">
                    <a:pos x="22" y="61"/>
                  </a:cxn>
                  <a:cxn ang="0">
                    <a:pos x="15" y="61"/>
                  </a:cxn>
                  <a:cxn ang="0">
                    <a:pos x="15" y="59"/>
                  </a:cxn>
                  <a:cxn ang="0">
                    <a:pos x="10" y="54"/>
                  </a:cxn>
                  <a:cxn ang="0">
                    <a:pos x="10" y="50"/>
                  </a:cxn>
                  <a:cxn ang="0">
                    <a:pos x="12" y="47"/>
                  </a:cxn>
                  <a:cxn ang="0">
                    <a:pos x="14" y="45"/>
                  </a:cxn>
                  <a:cxn ang="0">
                    <a:pos x="15" y="40"/>
                  </a:cxn>
                  <a:cxn ang="0">
                    <a:pos x="15" y="35"/>
                  </a:cxn>
                  <a:cxn ang="0">
                    <a:pos x="14" y="28"/>
                  </a:cxn>
                  <a:cxn ang="0">
                    <a:pos x="14" y="24"/>
                  </a:cxn>
                  <a:cxn ang="0">
                    <a:pos x="12" y="21"/>
                  </a:cxn>
                  <a:cxn ang="0">
                    <a:pos x="8" y="19"/>
                  </a:cxn>
                  <a:cxn ang="0">
                    <a:pos x="5" y="16"/>
                  </a:cxn>
                  <a:cxn ang="0">
                    <a:pos x="1" y="14"/>
                  </a:cxn>
                  <a:cxn ang="0">
                    <a:pos x="0" y="10"/>
                  </a:cxn>
                  <a:cxn ang="0">
                    <a:pos x="0" y="3"/>
                  </a:cxn>
                  <a:cxn ang="0">
                    <a:pos x="7" y="0"/>
                  </a:cxn>
                </a:cxnLst>
                <a:rect l="0" t="0" r="r" b="b"/>
                <a:pathLst>
                  <a:path w="33" h="61">
                    <a:moveTo>
                      <a:pt x="7" y="0"/>
                    </a:moveTo>
                    <a:lnTo>
                      <a:pt x="12" y="0"/>
                    </a:lnTo>
                    <a:lnTo>
                      <a:pt x="19" y="5"/>
                    </a:lnTo>
                    <a:lnTo>
                      <a:pt x="29" y="16"/>
                    </a:lnTo>
                    <a:lnTo>
                      <a:pt x="31" y="22"/>
                    </a:lnTo>
                    <a:lnTo>
                      <a:pt x="33" y="36"/>
                    </a:lnTo>
                    <a:lnTo>
                      <a:pt x="31" y="49"/>
                    </a:lnTo>
                    <a:lnTo>
                      <a:pt x="26" y="59"/>
                    </a:lnTo>
                    <a:lnTo>
                      <a:pt x="22" y="61"/>
                    </a:lnTo>
                    <a:lnTo>
                      <a:pt x="15" y="61"/>
                    </a:lnTo>
                    <a:lnTo>
                      <a:pt x="15" y="59"/>
                    </a:lnTo>
                    <a:lnTo>
                      <a:pt x="10" y="54"/>
                    </a:lnTo>
                    <a:lnTo>
                      <a:pt x="10" y="50"/>
                    </a:lnTo>
                    <a:lnTo>
                      <a:pt x="12" y="47"/>
                    </a:lnTo>
                    <a:lnTo>
                      <a:pt x="14" y="45"/>
                    </a:lnTo>
                    <a:lnTo>
                      <a:pt x="15" y="40"/>
                    </a:lnTo>
                    <a:lnTo>
                      <a:pt x="15" y="35"/>
                    </a:lnTo>
                    <a:lnTo>
                      <a:pt x="14" y="28"/>
                    </a:lnTo>
                    <a:lnTo>
                      <a:pt x="14" y="24"/>
                    </a:lnTo>
                    <a:lnTo>
                      <a:pt x="12" y="21"/>
                    </a:lnTo>
                    <a:lnTo>
                      <a:pt x="8" y="19"/>
                    </a:lnTo>
                    <a:lnTo>
                      <a:pt x="5" y="16"/>
                    </a:lnTo>
                    <a:lnTo>
                      <a:pt x="1" y="14"/>
                    </a:lnTo>
                    <a:lnTo>
                      <a:pt x="0" y="10"/>
                    </a:lnTo>
                    <a:lnTo>
                      <a:pt x="0" y="3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4252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3" name="Freeform 148">
                <a:extLst>
                  <a:ext uri="{FF2B5EF4-FFF2-40B4-BE49-F238E27FC236}">
                    <a16:creationId xmlns:a16="http://schemas.microsoft.com/office/drawing/2014/main" id="{22B8E206-EA0B-45BD-80A4-30FC2F5872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73019" y="4248150"/>
                <a:ext cx="26988" cy="69850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2" y="0"/>
                  </a:cxn>
                  <a:cxn ang="0">
                    <a:pos x="16" y="2"/>
                  </a:cxn>
                  <a:cxn ang="0">
                    <a:pos x="17" y="6"/>
                  </a:cxn>
                  <a:cxn ang="0">
                    <a:pos x="17" y="39"/>
                  </a:cxn>
                  <a:cxn ang="0">
                    <a:pos x="16" y="42"/>
                  </a:cxn>
                  <a:cxn ang="0">
                    <a:pos x="12" y="44"/>
                  </a:cxn>
                  <a:cxn ang="0">
                    <a:pos x="5" y="44"/>
                  </a:cxn>
                  <a:cxn ang="0">
                    <a:pos x="2" y="42"/>
                  </a:cxn>
                  <a:cxn ang="0">
                    <a:pos x="0" y="39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5" y="0"/>
                  </a:cxn>
                </a:cxnLst>
                <a:rect l="0" t="0" r="r" b="b"/>
                <a:pathLst>
                  <a:path w="17" h="44">
                    <a:moveTo>
                      <a:pt x="5" y="0"/>
                    </a:moveTo>
                    <a:lnTo>
                      <a:pt x="12" y="0"/>
                    </a:lnTo>
                    <a:lnTo>
                      <a:pt x="16" y="2"/>
                    </a:lnTo>
                    <a:lnTo>
                      <a:pt x="17" y="6"/>
                    </a:lnTo>
                    <a:lnTo>
                      <a:pt x="17" y="39"/>
                    </a:lnTo>
                    <a:lnTo>
                      <a:pt x="16" y="42"/>
                    </a:lnTo>
                    <a:lnTo>
                      <a:pt x="12" y="44"/>
                    </a:lnTo>
                    <a:lnTo>
                      <a:pt x="5" y="44"/>
                    </a:lnTo>
                    <a:lnTo>
                      <a:pt x="2" y="42"/>
                    </a:lnTo>
                    <a:lnTo>
                      <a:pt x="0" y="39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4252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4" name="Freeform 149">
                <a:extLst>
                  <a:ext uri="{FF2B5EF4-FFF2-40B4-BE49-F238E27FC236}">
                    <a16:creationId xmlns:a16="http://schemas.microsoft.com/office/drawing/2014/main" id="{7907ABAD-5A2D-4D8A-BA7A-31C2AF41EB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9819" y="4451350"/>
                <a:ext cx="69850" cy="2698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39" y="0"/>
                  </a:cxn>
                  <a:cxn ang="0">
                    <a:pos x="42" y="1"/>
                  </a:cxn>
                  <a:cxn ang="0">
                    <a:pos x="44" y="5"/>
                  </a:cxn>
                  <a:cxn ang="0">
                    <a:pos x="44" y="12"/>
                  </a:cxn>
                  <a:cxn ang="0">
                    <a:pos x="42" y="15"/>
                  </a:cxn>
                  <a:cxn ang="0">
                    <a:pos x="39" y="17"/>
                  </a:cxn>
                  <a:cxn ang="0">
                    <a:pos x="6" y="17"/>
                  </a:cxn>
                  <a:cxn ang="0">
                    <a:pos x="2" y="15"/>
                  </a:cxn>
                  <a:cxn ang="0">
                    <a:pos x="0" y="12"/>
                  </a:cxn>
                  <a:cxn ang="0">
                    <a:pos x="0" y="5"/>
                  </a:cxn>
                  <a:cxn ang="0">
                    <a:pos x="2" y="1"/>
                  </a:cxn>
                  <a:cxn ang="0">
                    <a:pos x="6" y="0"/>
                  </a:cxn>
                </a:cxnLst>
                <a:rect l="0" t="0" r="r" b="b"/>
                <a:pathLst>
                  <a:path w="44" h="17">
                    <a:moveTo>
                      <a:pt x="6" y="0"/>
                    </a:moveTo>
                    <a:lnTo>
                      <a:pt x="39" y="0"/>
                    </a:lnTo>
                    <a:lnTo>
                      <a:pt x="42" y="1"/>
                    </a:lnTo>
                    <a:lnTo>
                      <a:pt x="44" y="5"/>
                    </a:lnTo>
                    <a:lnTo>
                      <a:pt x="44" y="12"/>
                    </a:lnTo>
                    <a:lnTo>
                      <a:pt x="42" y="15"/>
                    </a:lnTo>
                    <a:lnTo>
                      <a:pt x="39" y="17"/>
                    </a:lnTo>
                    <a:lnTo>
                      <a:pt x="6" y="17"/>
                    </a:lnTo>
                    <a:lnTo>
                      <a:pt x="2" y="15"/>
                    </a:lnTo>
                    <a:lnTo>
                      <a:pt x="0" y="12"/>
                    </a:lnTo>
                    <a:lnTo>
                      <a:pt x="0" y="5"/>
                    </a:lnTo>
                    <a:lnTo>
                      <a:pt x="2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4252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5" name="Freeform 150">
                <a:extLst>
                  <a:ext uri="{FF2B5EF4-FFF2-40B4-BE49-F238E27FC236}">
                    <a16:creationId xmlns:a16="http://schemas.microsoft.com/office/drawing/2014/main" id="{243E08A5-1588-487D-BF88-13AEA4D199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3006" y="4276725"/>
                <a:ext cx="47625" cy="63500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0" y="0"/>
                  </a:cxn>
                  <a:cxn ang="0">
                    <a:pos x="14" y="1"/>
                  </a:cxn>
                  <a:cxn ang="0">
                    <a:pos x="16" y="3"/>
                  </a:cxn>
                  <a:cxn ang="0">
                    <a:pos x="30" y="26"/>
                  </a:cxn>
                  <a:cxn ang="0">
                    <a:pos x="30" y="33"/>
                  </a:cxn>
                  <a:cxn ang="0">
                    <a:pos x="28" y="36"/>
                  </a:cxn>
                  <a:cxn ang="0">
                    <a:pos x="24" y="40"/>
                  </a:cxn>
                  <a:cxn ang="0">
                    <a:pos x="17" y="40"/>
                  </a:cxn>
                  <a:cxn ang="0">
                    <a:pos x="14" y="36"/>
                  </a:cxn>
                  <a:cxn ang="0">
                    <a:pos x="0" y="14"/>
                  </a:cxn>
                  <a:cxn ang="0">
                    <a:pos x="0" y="7"/>
                  </a:cxn>
                  <a:cxn ang="0">
                    <a:pos x="2" y="3"/>
                  </a:cxn>
                  <a:cxn ang="0">
                    <a:pos x="3" y="1"/>
                  </a:cxn>
                  <a:cxn ang="0">
                    <a:pos x="7" y="0"/>
                  </a:cxn>
                </a:cxnLst>
                <a:rect l="0" t="0" r="r" b="b"/>
                <a:pathLst>
                  <a:path w="30" h="40">
                    <a:moveTo>
                      <a:pt x="7" y="0"/>
                    </a:moveTo>
                    <a:lnTo>
                      <a:pt x="10" y="0"/>
                    </a:lnTo>
                    <a:lnTo>
                      <a:pt x="14" y="1"/>
                    </a:lnTo>
                    <a:lnTo>
                      <a:pt x="16" y="3"/>
                    </a:lnTo>
                    <a:lnTo>
                      <a:pt x="30" y="26"/>
                    </a:lnTo>
                    <a:lnTo>
                      <a:pt x="30" y="33"/>
                    </a:lnTo>
                    <a:lnTo>
                      <a:pt x="28" y="36"/>
                    </a:lnTo>
                    <a:lnTo>
                      <a:pt x="24" y="40"/>
                    </a:lnTo>
                    <a:lnTo>
                      <a:pt x="17" y="40"/>
                    </a:lnTo>
                    <a:lnTo>
                      <a:pt x="14" y="36"/>
                    </a:lnTo>
                    <a:lnTo>
                      <a:pt x="0" y="14"/>
                    </a:lnTo>
                    <a:lnTo>
                      <a:pt x="0" y="7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4252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6" name="Freeform 151">
                <a:extLst>
                  <a:ext uri="{FF2B5EF4-FFF2-40B4-BE49-F238E27FC236}">
                    <a16:creationId xmlns:a16="http://schemas.microsoft.com/office/drawing/2014/main" id="{85E3A40E-1DD4-4545-B465-B82CA5734C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8394" y="4351337"/>
                <a:ext cx="63500" cy="4762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4" y="0"/>
                  </a:cxn>
                  <a:cxn ang="0">
                    <a:pos x="36" y="14"/>
                  </a:cxn>
                  <a:cxn ang="0">
                    <a:pos x="38" y="16"/>
                  </a:cxn>
                  <a:cxn ang="0">
                    <a:pos x="40" y="19"/>
                  </a:cxn>
                  <a:cxn ang="0">
                    <a:pos x="40" y="23"/>
                  </a:cxn>
                  <a:cxn ang="0">
                    <a:pos x="38" y="26"/>
                  </a:cxn>
                  <a:cxn ang="0">
                    <a:pos x="35" y="30"/>
                  </a:cxn>
                  <a:cxn ang="0">
                    <a:pos x="26" y="30"/>
                  </a:cxn>
                  <a:cxn ang="0">
                    <a:pos x="3" y="16"/>
                  </a:cxn>
                  <a:cxn ang="0">
                    <a:pos x="2" y="14"/>
                  </a:cxn>
                  <a:cxn ang="0">
                    <a:pos x="0" y="10"/>
                  </a:cxn>
                  <a:cxn ang="0">
                    <a:pos x="0" y="7"/>
                  </a:cxn>
                  <a:cxn ang="0">
                    <a:pos x="2" y="3"/>
                  </a:cxn>
                  <a:cxn ang="0">
                    <a:pos x="3" y="2"/>
                  </a:cxn>
                  <a:cxn ang="0">
                    <a:pos x="7" y="0"/>
                  </a:cxn>
                </a:cxnLst>
                <a:rect l="0" t="0" r="r" b="b"/>
                <a:pathLst>
                  <a:path w="40" h="30">
                    <a:moveTo>
                      <a:pt x="7" y="0"/>
                    </a:moveTo>
                    <a:lnTo>
                      <a:pt x="14" y="0"/>
                    </a:lnTo>
                    <a:lnTo>
                      <a:pt x="36" y="14"/>
                    </a:lnTo>
                    <a:lnTo>
                      <a:pt x="38" y="16"/>
                    </a:lnTo>
                    <a:lnTo>
                      <a:pt x="40" y="19"/>
                    </a:lnTo>
                    <a:lnTo>
                      <a:pt x="40" y="23"/>
                    </a:lnTo>
                    <a:lnTo>
                      <a:pt x="38" y="26"/>
                    </a:lnTo>
                    <a:lnTo>
                      <a:pt x="35" y="30"/>
                    </a:lnTo>
                    <a:lnTo>
                      <a:pt x="26" y="30"/>
                    </a:lnTo>
                    <a:lnTo>
                      <a:pt x="3" y="16"/>
                    </a:lnTo>
                    <a:lnTo>
                      <a:pt x="2" y="14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4252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7" name="Freeform 152">
                <a:extLst>
                  <a:ext uri="{FF2B5EF4-FFF2-40B4-BE49-F238E27FC236}">
                    <a16:creationId xmlns:a16="http://schemas.microsoft.com/office/drawing/2014/main" id="{262D861C-15B4-40D9-804B-E58AFC40EB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11131" y="4351337"/>
                <a:ext cx="63500" cy="47625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33" y="0"/>
                  </a:cxn>
                  <a:cxn ang="0">
                    <a:pos x="37" y="2"/>
                  </a:cxn>
                  <a:cxn ang="0">
                    <a:pos x="38" y="3"/>
                  </a:cxn>
                  <a:cxn ang="0">
                    <a:pos x="40" y="7"/>
                  </a:cxn>
                  <a:cxn ang="0">
                    <a:pos x="40" y="10"/>
                  </a:cxn>
                  <a:cxn ang="0">
                    <a:pos x="38" y="14"/>
                  </a:cxn>
                  <a:cxn ang="0">
                    <a:pos x="35" y="16"/>
                  </a:cxn>
                  <a:cxn ang="0">
                    <a:pos x="14" y="30"/>
                  </a:cxn>
                  <a:cxn ang="0">
                    <a:pos x="9" y="30"/>
                  </a:cxn>
                  <a:cxn ang="0">
                    <a:pos x="4" y="28"/>
                  </a:cxn>
                  <a:cxn ang="0">
                    <a:pos x="0" y="26"/>
                  </a:cxn>
                  <a:cxn ang="0">
                    <a:pos x="0" y="19"/>
                  </a:cxn>
                  <a:cxn ang="0">
                    <a:pos x="2" y="16"/>
                  </a:cxn>
                  <a:cxn ang="0">
                    <a:pos x="4" y="14"/>
                  </a:cxn>
                  <a:cxn ang="0">
                    <a:pos x="26" y="0"/>
                  </a:cxn>
                </a:cxnLst>
                <a:rect l="0" t="0" r="r" b="b"/>
                <a:pathLst>
                  <a:path w="40" h="30">
                    <a:moveTo>
                      <a:pt x="26" y="0"/>
                    </a:moveTo>
                    <a:lnTo>
                      <a:pt x="33" y="0"/>
                    </a:lnTo>
                    <a:lnTo>
                      <a:pt x="37" y="2"/>
                    </a:lnTo>
                    <a:lnTo>
                      <a:pt x="38" y="3"/>
                    </a:lnTo>
                    <a:lnTo>
                      <a:pt x="40" y="7"/>
                    </a:lnTo>
                    <a:lnTo>
                      <a:pt x="40" y="10"/>
                    </a:lnTo>
                    <a:lnTo>
                      <a:pt x="38" y="14"/>
                    </a:lnTo>
                    <a:lnTo>
                      <a:pt x="35" y="16"/>
                    </a:lnTo>
                    <a:lnTo>
                      <a:pt x="14" y="30"/>
                    </a:lnTo>
                    <a:lnTo>
                      <a:pt x="9" y="30"/>
                    </a:lnTo>
                    <a:lnTo>
                      <a:pt x="4" y="28"/>
                    </a:lnTo>
                    <a:lnTo>
                      <a:pt x="0" y="26"/>
                    </a:lnTo>
                    <a:lnTo>
                      <a:pt x="0" y="19"/>
                    </a:lnTo>
                    <a:lnTo>
                      <a:pt x="2" y="16"/>
                    </a:lnTo>
                    <a:lnTo>
                      <a:pt x="4" y="14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4252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8" name="Freeform 153">
                <a:extLst>
                  <a:ext uri="{FF2B5EF4-FFF2-40B4-BE49-F238E27FC236}">
                    <a16:creationId xmlns:a16="http://schemas.microsoft.com/office/drawing/2014/main" id="{16041797-48DE-4703-A122-5327D1D5F1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8394" y="4530725"/>
                <a:ext cx="63500" cy="47625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33" y="0"/>
                  </a:cxn>
                  <a:cxn ang="0">
                    <a:pos x="36" y="2"/>
                  </a:cxn>
                  <a:cxn ang="0">
                    <a:pos x="38" y="4"/>
                  </a:cxn>
                  <a:cxn ang="0">
                    <a:pos x="40" y="7"/>
                  </a:cxn>
                  <a:cxn ang="0">
                    <a:pos x="40" y="11"/>
                  </a:cxn>
                  <a:cxn ang="0">
                    <a:pos x="38" y="14"/>
                  </a:cxn>
                  <a:cxn ang="0">
                    <a:pos x="36" y="16"/>
                  </a:cxn>
                  <a:cxn ang="0">
                    <a:pos x="14" y="30"/>
                  </a:cxn>
                  <a:cxn ang="0">
                    <a:pos x="5" y="30"/>
                  </a:cxn>
                  <a:cxn ang="0">
                    <a:pos x="2" y="27"/>
                  </a:cxn>
                  <a:cxn ang="0">
                    <a:pos x="0" y="23"/>
                  </a:cxn>
                  <a:cxn ang="0">
                    <a:pos x="0" y="20"/>
                  </a:cxn>
                  <a:cxn ang="0">
                    <a:pos x="2" y="16"/>
                  </a:cxn>
                  <a:cxn ang="0">
                    <a:pos x="3" y="14"/>
                  </a:cxn>
                  <a:cxn ang="0">
                    <a:pos x="26" y="0"/>
                  </a:cxn>
                </a:cxnLst>
                <a:rect l="0" t="0" r="r" b="b"/>
                <a:pathLst>
                  <a:path w="40" h="30">
                    <a:moveTo>
                      <a:pt x="26" y="0"/>
                    </a:moveTo>
                    <a:lnTo>
                      <a:pt x="33" y="0"/>
                    </a:lnTo>
                    <a:lnTo>
                      <a:pt x="36" y="2"/>
                    </a:lnTo>
                    <a:lnTo>
                      <a:pt x="38" y="4"/>
                    </a:lnTo>
                    <a:lnTo>
                      <a:pt x="40" y="7"/>
                    </a:lnTo>
                    <a:lnTo>
                      <a:pt x="40" y="11"/>
                    </a:lnTo>
                    <a:lnTo>
                      <a:pt x="38" y="14"/>
                    </a:lnTo>
                    <a:lnTo>
                      <a:pt x="36" y="16"/>
                    </a:lnTo>
                    <a:lnTo>
                      <a:pt x="14" y="30"/>
                    </a:lnTo>
                    <a:lnTo>
                      <a:pt x="5" y="30"/>
                    </a:lnTo>
                    <a:lnTo>
                      <a:pt x="2" y="27"/>
                    </a:lnTo>
                    <a:lnTo>
                      <a:pt x="0" y="23"/>
                    </a:lnTo>
                    <a:lnTo>
                      <a:pt x="0" y="20"/>
                    </a:lnTo>
                    <a:lnTo>
                      <a:pt x="2" y="16"/>
                    </a:lnTo>
                    <a:lnTo>
                      <a:pt x="3" y="14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4252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9" name="Freeform 154">
                <a:extLst>
                  <a:ext uri="{FF2B5EF4-FFF2-40B4-BE49-F238E27FC236}">
                    <a16:creationId xmlns:a16="http://schemas.microsoft.com/office/drawing/2014/main" id="{9DDBA618-FDC6-4F14-B293-FB9B82EEF0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3006" y="4594225"/>
                <a:ext cx="44450" cy="5873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24" y="0"/>
                  </a:cxn>
                  <a:cxn ang="0">
                    <a:pos x="28" y="7"/>
                  </a:cxn>
                  <a:cxn ang="0">
                    <a:pos x="28" y="9"/>
                  </a:cxn>
                  <a:cxn ang="0">
                    <a:pos x="26" y="13"/>
                  </a:cxn>
                  <a:cxn ang="0">
                    <a:pos x="16" y="32"/>
                  </a:cxn>
                  <a:cxn ang="0">
                    <a:pos x="14" y="35"/>
                  </a:cxn>
                  <a:cxn ang="0">
                    <a:pos x="10" y="37"/>
                  </a:cxn>
                  <a:cxn ang="0">
                    <a:pos x="7" y="37"/>
                  </a:cxn>
                  <a:cxn ang="0">
                    <a:pos x="3" y="35"/>
                  </a:cxn>
                  <a:cxn ang="0">
                    <a:pos x="2" y="34"/>
                  </a:cxn>
                  <a:cxn ang="0">
                    <a:pos x="0" y="30"/>
                  </a:cxn>
                  <a:cxn ang="0">
                    <a:pos x="0" y="23"/>
                  </a:cxn>
                  <a:cxn ang="0">
                    <a:pos x="10" y="4"/>
                  </a:cxn>
                  <a:cxn ang="0">
                    <a:pos x="14" y="0"/>
                  </a:cxn>
                </a:cxnLst>
                <a:rect l="0" t="0" r="r" b="b"/>
                <a:pathLst>
                  <a:path w="28" h="37">
                    <a:moveTo>
                      <a:pt x="14" y="0"/>
                    </a:moveTo>
                    <a:lnTo>
                      <a:pt x="24" y="0"/>
                    </a:lnTo>
                    <a:lnTo>
                      <a:pt x="28" y="7"/>
                    </a:lnTo>
                    <a:lnTo>
                      <a:pt x="28" y="9"/>
                    </a:lnTo>
                    <a:lnTo>
                      <a:pt x="26" y="13"/>
                    </a:lnTo>
                    <a:lnTo>
                      <a:pt x="16" y="32"/>
                    </a:lnTo>
                    <a:lnTo>
                      <a:pt x="14" y="35"/>
                    </a:lnTo>
                    <a:lnTo>
                      <a:pt x="10" y="37"/>
                    </a:lnTo>
                    <a:lnTo>
                      <a:pt x="7" y="37"/>
                    </a:lnTo>
                    <a:lnTo>
                      <a:pt x="3" y="35"/>
                    </a:lnTo>
                    <a:lnTo>
                      <a:pt x="2" y="34"/>
                    </a:lnTo>
                    <a:lnTo>
                      <a:pt x="0" y="30"/>
                    </a:lnTo>
                    <a:lnTo>
                      <a:pt x="0" y="23"/>
                    </a:lnTo>
                    <a:lnTo>
                      <a:pt x="10" y="4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4252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0" name="Freeform 155">
                <a:extLst>
                  <a:ext uri="{FF2B5EF4-FFF2-40B4-BE49-F238E27FC236}">
                    <a16:creationId xmlns:a16="http://schemas.microsoft.com/office/drawing/2014/main" id="{D6A9B458-FB63-4E92-9CFF-917CD2E811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2394" y="4276725"/>
                <a:ext cx="47625" cy="63500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3" y="0"/>
                  </a:cxn>
                  <a:cxn ang="0">
                    <a:pos x="27" y="1"/>
                  </a:cxn>
                  <a:cxn ang="0">
                    <a:pos x="28" y="3"/>
                  </a:cxn>
                  <a:cxn ang="0">
                    <a:pos x="30" y="7"/>
                  </a:cxn>
                  <a:cxn ang="0">
                    <a:pos x="30" y="14"/>
                  </a:cxn>
                  <a:cxn ang="0">
                    <a:pos x="16" y="36"/>
                  </a:cxn>
                  <a:cxn ang="0">
                    <a:pos x="13" y="40"/>
                  </a:cxn>
                  <a:cxn ang="0">
                    <a:pos x="7" y="40"/>
                  </a:cxn>
                  <a:cxn ang="0">
                    <a:pos x="4" y="38"/>
                  </a:cxn>
                  <a:cxn ang="0">
                    <a:pos x="2" y="36"/>
                  </a:cxn>
                  <a:cxn ang="0">
                    <a:pos x="0" y="33"/>
                  </a:cxn>
                  <a:cxn ang="0">
                    <a:pos x="0" y="26"/>
                  </a:cxn>
                  <a:cxn ang="0">
                    <a:pos x="14" y="3"/>
                  </a:cxn>
                  <a:cxn ang="0">
                    <a:pos x="16" y="1"/>
                  </a:cxn>
                  <a:cxn ang="0">
                    <a:pos x="20" y="0"/>
                  </a:cxn>
                </a:cxnLst>
                <a:rect l="0" t="0" r="r" b="b"/>
                <a:pathLst>
                  <a:path w="30" h="40">
                    <a:moveTo>
                      <a:pt x="20" y="0"/>
                    </a:moveTo>
                    <a:lnTo>
                      <a:pt x="23" y="0"/>
                    </a:lnTo>
                    <a:lnTo>
                      <a:pt x="27" y="1"/>
                    </a:lnTo>
                    <a:lnTo>
                      <a:pt x="28" y="3"/>
                    </a:lnTo>
                    <a:lnTo>
                      <a:pt x="30" y="7"/>
                    </a:lnTo>
                    <a:lnTo>
                      <a:pt x="30" y="14"/>
                    </a:lnTo>
                    <a:lnTo>
                      <a:pt x="16" y="36"/>
                    </a:lnTo>
                    <a:lnTo>
                      <a:pt x="13" y="40"/>
                    </a:lnTo>
                    <a:lnTo>
                      <a:pt x="7" y="40"/>
                    </a:lnTo>
                    <a:lnTo>
                      <a:pt x="4" y="38"/>
                    </a:lnTo>
                    <a:lnTo>
                      <a:pt x="2" y="36"/>
                    </a:lnTo>
                    <a:lnTo>
                      <a:pt x="0" y="33"/>
                    </a:lnTo>
                    <a:lnTo>
                      <a:pt x="0" y="26"/>
                    </a:lnTo>
                    <a:lnTo>
                      <a:pt x="14" y="3"/>
                    </a:lnTo>
                    <a:lnTo>
                      <a:pt x="16" y="1"/>
                    </a:lnTo>
                    <a:lnTo>
                      <a:pt x="2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4252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38DF61AF-61A1-4211-8621-D29CCC4AF5F2}"/>
                </a:ext>
              </a:extLst>
            </p:cNvPr>
            <p:cNvGrpSpPr/>
            <p:nvPr/>
          </p:nvGrpSpPr>
          <p:grpSpPr>
            <a:xfrm>
              <a:off x="5155956" y="2217934"/>
              <a:ext cx="519695" cy="518580"/>
              <a:chOff x="5087144" y="1947862"/>
              <a:chExt cx="739775" cy="738188"/>
            </a:xfrm>
            <a:solidFill>
              <a:schemeClr val="bg1"/>
            </a:solidFill>
          </p:grpSpPr>
          <p:sp>
            <p:nvSpPr>
              <p:cNvPr id="183" name="Freeform 284">
                <a:extLst>
                  <a:ext uri="{FF2B5EF4-FFF2-40B4-BE49-F238E27FC236}">
                    <a16:creationId xmlns:a16="http://schemas.microsoft.com/office/drawing/2014/main" id="{255D53D0-80D6-4388-99A0-CBD57AF5B8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2444" y="2173287"/>
                <a:ext cx="144463" cy="101600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1" y="0"/>
                  </a:cxn>
                  <a:cxn ang="0">
                    <a:pos x="35" y="7"/>
                  </a:cxn>
                  <a:cxn ang="0">
                    <a:pos x="58" y="21"/>
                  </a:cxn>
                  <a:cxn ang="0">
                    <a:pos x="79" y="38"/>
                  </a:cxn>
                  <a:cxn ang="0">
                    <a:pos x="89" y="49"/>
                  </a:cxn>
                  <a:cxn ang="0">
                    <a:pos x="91" y="52"/>
                  </a:cxn>
                  <a:cxn ang="0">
                    <a:pos x="91" y="56"/>
                  </a:cxn>
                  <a:cxn ang="0">
                    <a:pos x="89" y="59"/>
                  </a:cxn>
                  <a:cxn ang="0">
                    <a:pos x="84" y="64"/>
                  </a:cxn>
                  <a:cxn ang="0">
                    <a:pos x="79" y="64"/>
                  </a:cxn>
                  <a:cxn ang="0">
                    <a:pos x="75" y="63"/>
                  </a:cxn>
                  <a:cxn ang="0">
                    <a:pos x="74" y="61"/>
                  </a:cxn>
                  <a:cxn ang="0">
                    <a:pos x="67" y="50"/>
                  </a:cxn>
                  <a:cxn ang="0">
                    <a:pos x="39" y="29"/>
                  </a:cxn>
                  <a:cxn ang="0">
                    <a:pos x="7" y="17"/>
                  </a:cxn>
                  <a:cxn ang="0">
                    <a:pos x="0" y="14"/>
                  </a:cxn>
                  <a:cxn ang="0">
                    <a:pos x="0" y="7"/>
                  </a:cxn>
                  <a:cxn ang="0">
                    <a:pos x="2" y="5"/>
                  </a:cxn>
                  <a:cxn ang="0">
                    <a:pos x="4" y="2"/>
                  </a:cxn>
                  <a:cxn ang="0">
                    <a:pos x="7" y="0"/>
                  </a:cxn>
                </a:cxnLst>
                <a:rect l="0" t="0" r="r" b="b"/>
                <a:pathLst>
                  <a:path w="91" h="64">
                    <a:moveTo>
                      <a:pt x="7" y="0"/>
                    </a:moveTo>
                    <a:lnTo>
                      <a:pt x="11" y="0"/>
                    </a:lnTo>
                    <a:lnTo>
                      <a:pt x="35" y="7"/>
                    </a:lnTo>
                    <a:lnTo>
                      <a:pt x="58" y="21"/>
                    </a:lnTo>
                    <a:lnTo>
                      <a:pt x="79" y="38"/>
                    </a:lnTo>
                    <a:lnTo>
                      <a:pt x="89" y="49"/>
                    </a:lnTo>
                    <a:lnTo>
                      <a:pt x="91" y="52"/>
                    </a:lnTo>
                    <a:lnTo>
                      <a:pt x="91" y="56"/>
                    </a:lnTo>
                    <a:lnTo>
                      <a:pt x="89" y="59"/>
                    </a:lnTo>
                    <a:lnTo>
                      <a:pt x="84" y="64"/>
                    </a:lnTo>
                    <a:lnTo>
                      <a:pt x="79" y="64"/>
                    </a:lnTo>
                    <a:lnTo>
                      <a:pt x="75" y="63"/>
                    </a:lnTo>
                    <a:lnTo>
                      <a:pt x="74" y="61"/>
                    </a:lnTo>
                    <a:lnTo>
                      <a:pt x="67" y="50"/>
                    </a:lnTo>
                    <a:lnTo>
                      <a:pt x="39" y="29"/>
                    </a:lnTo>
                    <a:lnTo>
                      <a:pt x="7" y="17"/>
                    </a:lnTo>
                    <a:lnTo>
                      <a:pt x="0" y="14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4" y="2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4252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4" name="Freeform 285">
                <a:extLst>
                  <a:ext uri="{FF2B5EF4-FFF2-40B4-BE49-F238E27FC236}">
                    <a16:creationId xmlns:a16="http://schemas.microsoft.com/office/drawing/2014/main" id="{7EB3F133-5586-43E6-BC37-89FD50FDF3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18969" y="2281237"/>
                <a:ext cx="26988" cy="26988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2" y="0"/>
                  </a:cxn>
                  <a:cxn ang="0">
                    <a:pos x="16" y="2"/>
                  </a:cxn>
                  <a:cxn ang="0">
                    <a:pos x="17" y="3"/>
                  </a:cxn>
                  <a:cxn ang="0">
                    <a:pos x="17" y="10"/>
                  </a:cxn>
                  <a:cxn ang="0">
                    <a:pos x="14" y="17"/>
                  </a:cxn>
                  <a:cxn ang="0">
                    <a:pos x="7" y="17"/>
                  </a:cxn>
                  <a:cxn ang="0">
                    <a:pos x="3" y="16"/>
                  </a:cxn>
                  <a:cxn ang="0">
                    <a:pos x="2" y="14"/>
                  </a:cxn>
                  <a:cxn ang="0">
                    <a:pos x="2" y="12"/>
                  </a:cxn>
                  <a:cxn ang="0">
                    <a:pos x="0" y="9"/>
                  </a:cxn>
                  <a:cxn ang="0">
                    <a:pos x="0" y="5"/>
                  </a:cxn>
                  <a:cxn ang="0">
                    <a:pos x="2" y="2"/>
                  </a:cxn>
                  <a:cxn ang="0">
                    <a:pos x="5" y="0"/>
                  </a:cxn>
                </a:cxnLst>
                <a:rect l="0" t="0" r="r" b="b"/>
                <a:pathLst>
                  <a:path w="17" h="17">
                    <a:moveTo>
                      <a:pt x="5" y="0"/>
                    </a:moveTo>
                    <a:lnTo>
                      <a:pt x="12" y="0"/>
                    </a:lnTo>
                    <a:lnTo>
                      <a:pt x="16" y="2"/>
                    </a:lnTo>
                    <a:lnTo>
                      <a:pt x="17" y="3"/>
                    </a:lnTo>
                    <a:lnTo>
                      <a:pt x="17" y="10"/>
                    </a:lnTo>
                    <a:lnTo>
                      <a:pt x="14" y="17"/>
                    </a:lnTo>
                    <a:lnTo>
                      <a:pt x="7" y="17"/>
                    </a:lnTo>
                    <a:lnTo>
                      <a:pt x="3" y="16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4252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5" name="Freeform 286">
                <a:extLst>
                  <a:ext uri="{FF2B5EF4-FFF2-40B4-BE49-F238E27FC236}">
                    <a16:creationId xmlns:a16="http://schemas.microsoft.com/office/drawing/2014/main" id="{92AA35BF-1459-4F55-8947-E5B3B056ED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87144" y="1947862"/>
                <a:ext cx="739775" cy="738188"/>
              </a:xfrm>
              <a:custGeom>
                <a:avLst/>
                <a:gdLst/>
                <a:ahLst/>
                <a:cxnLst>
                  <a:cxn ang="0">
                    <a:pos x="250" y="184"/>
                  </a:cxn>
                  <a:cxn ang="0">
                    <a:pos x="270" y="231"/>
                  </a:cxn>
                  <a:cxn ang="0">
                    <a:pos x="194" y="245"/>
                  </a:cxn>
                  <a:cxn ang="0">
                    <a:pos x="160" y="294"/>
                  </a:cxn>
                  <a:cxn ang="0">
                    <a:pos x="213" y="402"/>
                  </a:cxn>
                  <a:cxn ang="0">
                    <a:pos x="311" y="447"/>
                  </a:cxn>
                  <a:cxn ang="0">
                    <a:pos x="333" y="405"/>
                  </a:cxn>
                  <a:cxn ang="0">
                    <a:pos x="414" y="402"/>
                  </a:cxn>
                  <a:cxn ang="0">
                    <a:pos x="422" y="330"/>
                  </a:cxn>
                  <a:cxn ang="0">
                    <a:pos x="447" y="302"/>
                  </a:cxn>
                  <a:cxn ang="0">
                    <a:pos x="428" y="259"/>
                  </a:cxn>
                  <a:cxn ang="0">
                    <a:pos x="419" y="184"/>
                  </a:cxn>
                  <a:cxn ang="0">
                    <a:pos x="295" y="121"/>
                  </a:cxn>
                  <a:cxn ang="0">
                    <a:pos x="122" y="61"/>
                  </a:cxn>
                  <a:cxn ang="0">
                    <a:pos x="99" y="70"/>
                  </a:cxn>
                  <a:cxn ang="0">
                    <a:pos x="70" y="96"/>
                  </a:cxn>
                  <a:cxn ang="0">
                    <a:pos x="61" y="124"/>
                  </a:cxn>
                  <a:cxn ang="0">
                    <a:pos x="56" y="164"/>
                  </a:cxn>
                  <a:cxn ang="0">
                    <a:pos x="66" y="184"/>
                  </a:cxn>
                  <a:cxn ang="0">
                    <a:pos x="70" y="252"/>
                  </a:cxn>
                  <a:cxn ang="0">
                    <a:pos x="110" y="229"/>
                  </a:cxn>
                  <a:cxn ang="0">
                    <a:pos x="129" y="240"/>
                  </a:cxn>
                  <a:cxn ang="0">
                    <a:pos x="173" y="233"/>
                  </a:cxn>
                  <a:cxn ang="0">
                    <a:pos x="195" y="224"/>
                  </a:cxn>
                  <a:cxn ang="0">
                    <a:pos x="225" y="198"/>
                  </a:cxn>
                  <a:cxn ang="0">
                    <a:pos x="234" y="170"/>
                  </a:cxn>
                  <a:cxn ang="0">
                    <a:pos x="239" y="130"/>
                  </a:cxn>
                  <a:cxn ang="0">
                    <a:pos x="225" y="103"/>
                  </a:cxn>
                  <a:cxn ang="0">
                    <a:pos x="202" y="67"/>
                  </a:cxn>
                  <a:cxn ang="0">
                    <a:pos x="178" y="63"/>
                  </a:cxn>
                  <a:cxn ang="0">
                    <a:pos x="129" y="18"/>
                  </a:cxn>
                  <a:cxn ang="0">
                    <a:pos x="183" y="46"/>
                  </a:cxn>
                  <a:cxn ang="0">
                    <a:pos x="232" y="23"/>
                  </a:cxn>
                  <a:cxn ang="0">
                    <a:pos x="244" y="102"/>
                  </a:cxn>
                  <a:cxn ang="0">
                    <a:pos x="302" y="103"/>
                  </a:cxn>
                  <a:cxn ang="0">
                    <a:pos x="435" y="173"/>
                  </a:cxn>
                  <a:cxn ang="0">
                    <a:pos x="447" y="262"/>
                  </a:cxn>
                  <a:cxn ang="0">
                    <a:pos x="462" y="297"/>
                  </a:cxn>
                  <a:cxn ang="0">
                    <a:pos x="448" y="329"/>
                  </a:cxn>
                  <a:cxn ang="0">
                    <a:pos x="442" y="377"/>
                  </a:cxn>
                  <a:cxn ang="0">
                    <a:pos x="394" y="425"/>
                  </a:cxn>
                  <a:cxn ang="0">
                    <a:pos x="335" y="428"/>
                  </a:cxn>
                  <a:cxn ang="0">
                    <a:pos x="330" y="451"/>
                  </a:cxn>
                  <a:cxn ang="0">
                    <a:pos x="180" y="463"/>
                  </a:cxn>
                  <a:cxn ang="0">
                    <a:pos x="176" y="449"/>
                  </a:cxn>
                  <a:cxn ang="0">
                    <a:pos x="195" y="395"/>
                  </a:cxn>
                  <a:cxn ang="0">
                    <a:pos x="141" y="294"/>
                  </a:cxn>
                  <a:cxn ang="0">
                    <a:pos x="101" y="245"/>
                  </a:cxn>
                  <a:cxn ang="0">
                    <a:pos x="24" y="231"/>
                  </a:cxn>
                  <a:cxn ang="0">
                    <a:pos x="49" y="189"/>
                  </a:cxn>
                  <a:cxn ang="0">
                    <a:pos x="0" y="119"/>
                  </a:cxn>
                  <a:cxn ang="0">
                    <a:pos x="49" y="105"/>
                  </a:cxn>
                  <a:cxn ang="0">
                    <a:pos x="24" y="63"/>
                  </a:cxn>
                  <a:cxn ang="0">
                    <a:pos x="101" y="49"/>
                  </a:cxn>
                </a:cxnLst>
                <a:rect l="0" t="0" r="r" b="b"/>
                <a:pathLst>
                  <a:path w="466" h="465">
                    <a:moveTo>
                      <a:pt x="295" y="121"/>
                    </a:moveTo>
                    <a:lnTo>
                      <a:pt x="295" y="175"/>
                    </a:lnTo>
                    <a:lnTo>
                      <a:pt x="291" y="182"/>
                    </a:lnTo>
                    <a:lnTo>
                      <a:pt x="290" y="184"/>
                    </a:lnTo>
                    <a:lnTo>
                      <a:pt x="250" y="184"/>
                    </a:lnTo>
                    <a:lnTo>
                      <a:pt x="246" y="189"/>
                    </a:lnTo>
                    <a:lnTo>
                      <a:pt x="244" y="192"/>
                    </a:lnTo>
                    <a:lnTo>
                      <a:pt x="274" y="222"/>
                    </a:lnTo>
                    <a:lnTo>
                      <a:pt x="274" y="227"/>
                    </a:lnTo>
                    <a:lnTo>
                      <a:pt x="270" y="231"/>
                    </a:lnTo>
                    <a:lnTo>
                      <a:pt x="232" y="271"/>
                    </a:lnTo>
                    <a:lnTo>
                      <a:pt x="229" y="273"/>
                    </a:lnTo>
                    <a:lnTo>
                      <a:pt x="223" y="273"/>
                    </a:lnTo>
                    <a:lnTo>
                      <a:pt x="220" y="271"/>
                    </a:lnTo>
                    <a:lnTo>
                      <a:pt x="194" y="245"/>
                    </a:lnTo>
                    <a:lnTo>
                      <a:pt x="183" y="248"/>
                    </a:lnTo>
                    <a:lnTo>
                      <a:pt x="183" y="288"/>
                    </a:lnTo>
                    <a:lnTo>
                      <a:pt x="181" y="292"/>
                    </a:lnTo>
                    <a:lnTo>
                      <a:pt x="178" y="294"/>
                    </a:lnTo>
                    <a:lnTo>
                      <a:pt x="160" y="294"/>
                    </a:lnTo>
                    <a:lnTo>
                      <a:pt x="169" y="325"/>
                    </a:lnTo>
                    <a:lnTo>
                      <a:pt x="185" y="351"/>
                    </a:lnTo>
                    <a:lnTo>
                      <a:pt x="208" y="376"/>
                    </a:lnTo>
                    <a:lnTo>
                      <a:pt x="213" y="386"/>
                    </a:lnTo>
                    <a:lnTo>
                      <a:pt x="213" y="402"/>
                    </a:lnTo>
                    <a:lnTo>
                      <a:pt x="208" y="421"/>
                    </a:lnTo>
                    <a:lnTo>
                      <a:pt x="199" y="444"/>
                    </a:lnTo>
                    <a:lnTo>
                      <a:pt x="197" y="446"/>
                    </a:lnTo>
                    <a:lnTo>
                      <a:pt x="197" y="447"/>
                    </a:lnTo>
                    <a:lnTo>
                      <a:pt x="311" y="447"/>
                    </a:lnTo>
                    <a:lnTo>
                      <a:pt x="314" y="437"/>
                    </a:lnTo>
                    <a:lnTo>
                      <a:pt x="319" y="416"/>
                    </a:lnTo>
                    <a:lnTo>
                      <a:pt x="323" y="411"/>
                    </a:lnTo>
                    <a:lnTo>
                      <a:pt x="328" y="407"/>
                    </a:lnTo>
                    <a:lnTo>
                      <a:pt x="333" y="405"/>
                    </a:lnTo>
                    <a:lnTo>
                      <a:pt x="337" y="404"/>
                    </a:lnTo>
                    <a:lnTo>
                      <a:pt x="340" y="404"/>
                    </a:lnTo>
                    <a:lnTo>
                      <a:pt x="359" y="405"/>
                    </a:lnTo>
                    <a:lnTo>
                      <a:pt x="405" y="405"/>
                    </a:lnTo>
                    <a:lnTo>
                      <a:pt x="414" y="402"/>
                    </a:lnTo>
                    <a:lnTo>
                      <a:pt x="421" y="395"/>
                    </a:lnTo>
                    <a:lnTo>
                      <a:pt x="422" y="386"/>
                    </a:lnTo>
                    <a:lnTo>
                      <a:pt x="424" y="374"/>
                    </a:lnTo>
                    <a:lnTo>
                      <a:pt x="422" y="362"/>
                    </a:lnTo>
                    <a:lnTo>
                      <a:pt x="422" y="330"/>
                    </a:lnTo>
                    <a:lnTo>
                      <a:pt x="424" y="325"/>
                    </a:lnTo>
                    <a:lnTo>
                      <a:pt x="433" y="316"/>
                    </a:lnTo>
                    <a:lnTo>
                      <a:pt x="443" y="309"/>
                    </a:lnTo>
                    <a:lnTo>
                      <a:pt x="447" y="308"/>
                    </a:lnTo>
                    <a:lnTo>
                      <a:pt x="447" y="302"/>
                    </a:lnTo>
                    <a:lnTo>
                      <a:pt x="443" y="297"/>
                    </a:lnTo>
                    <a:lnTo>
                      <a:pt x="442" y="294"/>
                    </a:lnTo>
                    <a:lnTo>
                      <a:pt x="440" y="288"/>
                    </a:lnTo>
                    <a:lnTo>
                      <a:pt x="431" y="271"/>
                    </a:lnTo>
                    <a:lnTo>
                      <a:pt x="428" y="259"/>
                    </a:lnTo>
                    <a:lnTo>
                      <a:pt x="428" y="248"/>
                    </a:lnTo>
                    <a:lnTo>
                      <a:pt x="433" y="229"/>
                    </a:lnTo>
                    <a:lnTo>
                      <a:pt x="431" y="212"/>
                    </a:lnTo>
                    <a:lnTo>
                      <a:pt x="426" y="196"/>
                    </a:lnTo>
                    <a:lnTo>
                      <a:pt x="419" y="184"/>
                    </a:lnTo>
                    <a:lnTo>
                      <a:pt x="398" y="159"/>
                    </a:lnTo>
                    <a:lnTo>
                      <a:pt x="368" y="138"/>
                    </a:lnTo>
                    <a:lnTo>
                      <a:pt x="335" y="126"/>
                    </a:lnTo>
                    <a:lnTo>
                      <a:pt x="302" y="121"/>
                    </a:lnTo>
                    <a:lnTo>
                      <a:pt x="295" y="121"/>
                    </a:lnTo>
                    <a:close/>
                    <a:moveTo>
                      <a:pt x="129" y="18"/>
                    </a:moveTo>
                    <a:lnTo>
                      <a:pt x="129" y="54"/>
                    </a:lnTo>
                    <a:lnTo>
                      <a:pt x="127" y="58"/>
                    </a:lnTo>
                    <a:lnTo>
                      <a:pt x="126" y="60"/>
                    </a:lnTo>
                    <a:lnTo>
                      <a:pt x="122" y="61"/>
                    </a:lnTo>
                    <a:lnTo>
                      <a:pt x="117" y="63"/>
                    </a:lnTo>
                    <a:lnTo>
                      <a:pt x="110" y="65"/>
                    </a:lnTo>
                    <a:lnTo>
                      <a:pt x="105" y="68"/>
                    </a:lnTo>
                    <a:lnTo>
                      <a:pt x="101" y="70"/>
                    </a:lnTo>
                    <a:lnTo>
                      <a:pt x="99" y="70"/>
                    </a:lnTo>
                    <a:lnTo>
                      <a:pt x="96" y="68"/>
                    </a:lnTo>
                    <a:lnTo>
                      <a:pt x="70" y="42"/>
                    </a:lnTo>
                    <a:lnTo>
                      <a:pt x="44" y="68"/>
                    </a:lnTo>
                    <a:lnTo>
                      <a:pt x="68" y="93"/>
                    </a:lnTo>
                    <a:lnTo>
                      <a:pt x="70" y="96"/>
                    </a:lnTo>
                    <a:lnTo>
                      <a:pt x="70" y="103"/>
                    </a:lnTo>
                    <a:lnTo>
                      <a:pt x="66" y="110"/>
                    </a:lnTo>
                    <a:lnTo>
                      <a:pt x="63" y="116"/>
                    </a:lnTo>
                    <a:lnTo>
                      <a:pt x="61" y="123"/>
                    </a:lnTo>
                    <a:lnTo>
                      <a:pt x="61" y="124"/>
                    </a:lnTo>
                    <a:lnTo>
                      <a:pt x="59" y="128"/>
                    </a:lnTo>
                    <a:lnTo>
                      <a:pt x="56" y="130"/>
                    </a:lnTo>
                    <a:lnTo>
                      <a:pt x="19" y="130"/>
                    </a:lnTo>
                    <a:lnTo>
                      <a:pt x="19" y="164"/>
                    </a:lnTo>
                    <a:lnTo>
                      <a:pt x="56" y="164"/>
                    </a:lnTo>
                    <a:lnTo>
                      <a:pt x="59" y="166"/>
                    </a:lnTo>
                    <a:lnTo>
                      <a:pt x="61" y="170"/>
                    </a:lnTo>
                    <a:lnTo>
                      <a:pt x="61" y="171"/>
                    </a:lnTo>
                    <a:lnTo>
                      <a:pt x="63" y="178"/>
                    </a:lnTo>
                    <a:lnTo>
                      <a:pt x="66" y="184"/>
                    </a:lnTo>
                    <a:lnTo>
                      <a:pt x="70" y="191"/>
                    </a:lnTo>
                    <a:lnTo>
                      <a:pt x="70" y="198"/>
                    </a:lnTo>
                    <a:lnTo>
                      <a:pt x="68" y="201"/>
                    </a:lnTo>
                    <a:lnTo>
                      <a:pt x="44" y="226"/>
                    </a:lnTo>
                    <a:lnTo>
                      <a:pt x="70" y="252"/>
                    </a:lnTo>
                    <a:lnTo>
                      <a:pt x="96" y="226"/>
                    </a:lnTo>
                    <a:lnTo>
                      <a:pt x="99" y="224"/>
                    </a:lnTo>
                    <a:lnTo>
                      <a:pt x="101" y="224"/>
                    </a:lnTo>
                    <a:lnTo>
                      <a:pt x="105" y="226"/>
                    </a:lnTo>
                    <a:lnTo>
                      <a:pt x="110" y="229"/>
                    </a:lnTo>
                    <a:lnTo>
                      <a:pt x="117" y="231"/>
                    </a:lnTo>
                    <a:lnTo>
                      <a:pt x="122" y="233"/>
                    </a:lnTo>
                    <a:lnTo>
                      <a:pt x="126" y="234"/>
                    </a:lnTo>
                    <a:lnTo>
                      <a:pt x="127" y="236"/>
                    </a:lnTo>
                    <a:lnTo>
                      <a:pt x="129" y="240"/>
                    </a:lnTo>
                    <a:lnTo>
                      <a:pt x="129" y="276"/>
                    </a:lnTo>
                    <a:lnTo>
                      <a:pt x="166" y="276"/>
                    </a:lnTo>
                    <a:lnTo>
                      <a:pt x="166" y="241"/>
                    </a:lnTo>
                    <a:lnTo>
                      <a:pt x="169" y="234"/>
                    </a:lnTo>
                    <a:lnTo>
                      <a:pt x="173" y="233"/>
                    </a:lnTo>
                    <a:lnTo>
                      <a:pt x="178" y="231"/>
                    </a:lnTo>
                    <a:lnTo>
                      <a:pt x="185" y="229"/>
                    </a:lnTo>
                    <a:lnTo>
                      <a:pt x="190" y="226"/>
                    </a:lnTo>
                    <a:lnTo>
                      <a:pt x="194" y="224"/>
                    </a:lnTo>
                    <a:lnTo>
                      <a:pt x="195" y="224"/>
                    </a:lnTo>
                    <a:lnTo>
                      <a:pt x="202" y="227"/>
                    </a:lnTo>
                    <a:lnTo>
                      <a:pt x="225" y="252"/>
                    </a:lnTo>
                    <a:lnTo>
                      <a:pt x="251" y="226"/>
                    </a:lnTo>
                    <a:lnTo>
                      <a:pt x="227" y="201"/>
                    </a:lnTo>
                    <a:lnTo>
                      <a:pt x="225" y="198"/>
                    </a:lnTo>
                    <a:lnTo>
                      <a:pt x="225" y="191"/>
                    </a:lnTo>
                    <a:lnTo>
                      <a:pt x="229" y="184"/>
                    </a:lnTo>
                    <a:lnTo>
                      <a:pt x="232" y="178"/>
                    </a:lnTo>
                    <a:lnTo>
                      <a:pt x="234" y="171"/>
                    </a:lnTo>
                    <a:lnTo>
                      <a:pt x="234" y="170"/>
                    </a:lnTo>
                    <a:lnTo>
                      <a:pt x="237" y="168"/>
                    </a:lnTo>
                    <a:lnTo>
                      <a:pt x="239" y="166"/>
                    </a:lnTo>
                    <a:lnTo>
                      <a:pt x="276" y="166"/>
                    </a:lnTo>
                    <a:lnTo>
                      <a:pt x="276" y="130"/>
                    </a:lnTo>
                    <a:lnTo>
                      <a:pt x="239" y="130"/>
                    </a:lnTo>
                    <a:lnTo>
                      <a:pt x="234" y="124"/>
                    </a:lnTo>
                    <a:lnTo>
                      <a:pt x="234" y="123"/>
                    </a:lnTo>
                    <a:lnTo>
                      <a:pt x="232" y="116"/>
                    </a:lnTo>
                    <a:lnTo>
                      <a:pt x="229" y="110"/>
                    </a:lnTo>
                    <a:lnTo>
                      <a:pt x="225" y="103"/>
                    </a:lnTo>
                    <a:lnTo>
                      <a:pt x="225" y="96"/>
                    </a:lnTo>
                    <a:lnTo>
                      <a:pt x="227" y="93"/>
                    </a:lnTo>
                    <a:lnTo>
                      <a:pt x="251" y="68"/>
                    </a:lnTo>
                    <a:lnTo>
                      <a:pt x="225" y="42"/>
                    </a:lnTo>
                    <a:lnTo>
                      <a:pt x="202" y="67"/>
                    </a:lnTo>
                    <a:lnTo>
                      <a:pt x="195" y="70"/>
                    </a:lnTo>
                    <a:lnTo>
                      <a:pt x="194" y="70"/>
                    </a:lnTo>
                    <a:lnTo>
                      <a:pt x="190" y="68"/>
                    </a:lnTo>
                    <a:lnTo>
                      <a:pt x="185" y="65"/>
                    </a:lnTo>
                    <a:lnTo>
                      <a:pt x="178" y="63"/>
                    </a:lnTo>
                    <a:lnTo>
                      <a:pt x="173" y="61"/>
                    </a:lnTo>
                    <a:lnTo>
                      <a:pt x="169" y="60"/>
                    </a:lnTo>
                    <a:lnTo>
                      <a:pt x="166" y="53"/>
                    </a:lnTo>
                    <a:lnTo>
                      <a:pt x="166" y="18"/>
                    </a:lnTo>
                    <a:lnTo>
                      <a:pt x="129" y="18"/>
                    </a:lnTo>
                    <a:close/>
                    <a:moveTo>
                      <a:pt x="117" y="0"/>
                    </a:moveTo>
                    <a:lnTo>
                      <a:pt x="178" y="0"/>
                    </a:lnTo>
                    <a:lnTo>
                      <a:pt x="181" y="2"/>
                    </a:lnTo>
                    <a:lnTo>
                      <a:pt x="183" y="6"/>
                    </a:lnTo>
                    <a:lnTo>
                      <a:pt x="183" y="46"/>
                    </a:lnTo>
                    <a:lnTo>
                      <a:pt x="194" y="49"/>
                    </a:lnTo>
                    <a:lnTo>
                      <a:pt x="220" y="23"/>
                    </a:lnTo>
                    <a:lnTo>
                      <a:pt x="223" y="21"/>
                    </a:lnTo>
                    <a:lnTo>
                      <a:pt x="225" y="20"/>
                    </a:lnTo>
                    <a:lnTo>
                      <a:pt x="232" y="23"/>
                    </a:lnTo>
                    <a:lnTo>
                      <a:pt x="270" y="63"/>
                    </a:lnTo>
                    <a:lnTo>
                      <a:pt x="272" y="65"/>
                    </a:lnTo>
                    <a:lnTo>
                      <a:pt x="274" y="68"/>
                    </a:lnTo>
                    <a:lnTo>
                      <a:pt x="274" y="72"/>
                    </a:lnTo>
                    <a:lnTo>
                      <a:pt x="244" y="102"/>
                    </a:lnTo>
                    <a:lnTo>
                      <a:pt x="246" y="105"/>
                    </a:lnTo>
                    <a:lnTo>
                      <a:pt x="250" y="110"/>
                    </a:lnTo>
                    <a:lnTo>
                      <a:pt x="253" y="110"/>
                    </a:lnTo>
                    <a:lnTo>
                      <a:pt x="277" y="105"/>
                    </a:lnTo>
                    <a:lnTo>
                      <a:pt x="302" y="103"/>
                    </a:lnTo>
                    <a:lnTo>
                      <a:pt x="332" y="107"/>
                    </a:lnTo>
                    <a:lnTo>
                      <a:pt x="361" y="116"/>
                    </a:lnTo>
                    <a:lnTo>
                      <a:pt x="389" y="131"/>
                    </a:lnTo>
                    <a:lnTo>
                      <a:pt x="415" y="150"/>
                    </a:lnTo>
                    <a:lnTo>
                      <a:pt x="435" y="173"/>
                    </a:lnTo>
                    <a:lnTo>
                      <a:pt x="447" y="201"/>
                    </a:lnTo>
                    <a:lnTo>
                      <a:pt x="450" y="227"/>
                    </a:lnTo>
                    <a:lnTo>
                      <a:pt x="445" y="255"/>
                    </a:lnTo>
                    <a:lnTo>
                      <a:pt x="445" y="257"/>
                    </a:lnTo>
                    <a:lnTo>
                      <a:pt x="447" y="262"/>
                    </a:lnTo>
                    <a:lnTo>
                      <a:pt x="448" y="266"/>
                    </a:lnTo>
                    <a:lnTo>
                      <a:pt x="452" y="271"/>
                    </a:lnTo>
                    <a:lnTo>
                      <a:pt x="454" y="276"/>
                    </a:lnTo>
                    <a:lnTo>
                      <a:pt x="455" y="280"/>
                    </a:lnTo>
                    <a:lnTo>
                      <a:pt x="462" y="297"/>
                    </a:lnTo>
                    <a:lnTo>
                      <a:pt x="466" y="308"/>
                    </a:lnTo>
                    <a:lnTo>
                      <a:pt x="464" y="313"/>
                    </a:lnTo>
                    <a:lnTo>
                      <a:pt x="462" y="316"/>
                    </a:lnTo>
                    <a:lnTo>
                      <a:pt x="454" y="325"/>
                    </a:lnTo>
                    <a:lnTo>
                      <a:pt x="448" y="329"/>
                    </a:lnTo>
                    <a:lnTo>
                      <a:pt x="445" y="330"/>
                    </a:lnTo>
                    <a:lnTo>
                      <a:pt x="442" y="334"/>
                    </a:lnTo>
                    <a:lnTo>
                      <a:pt x="440" y="346"/>
                    </a:lnTo>
                    <a:lnTo>
                      <a:pt x="442" y="360"/>
                    </a:lnTo>
                    <a:lnTo>
                      <a:pt x="442" y="377"/>
                    </a:lnTo>
                    <a:lnTo>
                      <a:pt x="440" y="391"/>
                    </a:lnTo>
                    <a:lnTo>
                      <a:pt x="435" y="404"/>
                    </a:lnTo>
                    <a:lnTo>
                      <a:pt x="424" y="416"/>
                    </a:lnTo>
                    <a:lnTo>
                      <a:pt x="410" y="423"/>
                    </a:lnTo>
                    <a:lnTo>
                      <a:pt x="394" y="425"/>
                    </a:lnTo>
                    <a:lnTo>
                      <a:pt x="373" y="425"/>
                    </a:lnTo>
                    <a:lnTo>
                      <a:pt x="358" y="423"/>
                    </a:lnTo>
                    <a:lnTo>
                      <a:pt x="337" y="423"/>
                    </a:lnTo>
                    <a:lnTo>
                      <a:pt x="335" y="425"/>
                    </a:lnTo>
                    <a:lnTo>
                      <a:pt x="335" y="428"/>
                    </a:lnTo>
                    <a:lnTo>
                      <a:pt x="333" y="432"/>
                    </a:lnTo>
                    <a:lnTo>
                      <a:pt x="332" y="437"/>
                    </a:lnTo>
                    <a:lnTo>
                      <a:pt x="332" y="440"/>
                    </a:lnTo>
                    <a:lnTo>
                      <a:pt x="330" y="446"/>
                    </a:lnTo>
                    <a:lnTo>
                      <a:pt x="330" y="451"/>
                    </a:lnTo>
                    <a:lnTo>
                      <a:pt x="328" y="454"/>
                    </a:lnTo>
                    <a:lnTo>
                      <a:pt x="326" y="459"/>
                    </a:lnTo>
                    <a:lnTo>
                      <a:pt x="316" y="465"/>
                    </a:lnTo>
                    <a:lnTo>
                      <a:pt x="185" y="465"/>
                    </a:lnTo>
                    <a:lnTo>
                      <a:pt x="180" y="463"/>
                    </a:lnTo>
                    <a:lnTo>
                      <a:pt x="176" y="461"/>
                    </a:lnTo>
                    <a:lnTo>
                      <a:pt x="174" y="459"/>
                    </a:lnTo>
                    <a:lnTo>
                      <a:pt x="174" y="456"/>
                    </a:lnTo>
                    <a:lnTo>
                      <a:pt x="176" y="452"/>
                    </a:lnTo>
                    <a:lnTo>
                      <a:pt x="176" y="449"/>
                    </a:lnTo>
                    <a:lnTo>
                      <a:pt x="180" y="442"/>
                    </a:lnTo>
                    <a:lnTo>
                      <a:pt x="187" y="421"/>
                    </a:lnTo>
                    <a:lnTo>
                      <a:pt x="192" y="407"/>
                    </a:lnTo>
                    <a:lnTo>
                      <a:pt x="194" y="400"/>
                    </a:lnTo>
                    <a:lnTo>
                      <a:pt x="195" y="395"/>
                    </a:lnTo>
                    <a:lnTo>
                      <a:pt x="195" y="390"/>
                    </a:lnTo>
                    <a:lnTo>
                      <a:pt x="176" y="369"/>
                    </a:lnTo>
                    <a:lnTo>
                      <a:pt x="160" y="346"/>
                    </a:lnTo>
                    <a:lnTo>
                      <a:pt x="148" y="320"/>
                    </a:lnTo>
                    <a:lnTo>
                      <a:pt x="141" y="294"/>
                    </a:lnTo>
                    <a:lnTo>
                      <a:pt x="117" y="294"/>
                    </a:lnTo>
                    <a:lnTo>
                      <a:pt x="113" y="292"/>
                    </a:lnTo>
                    <a:lnTo>
                      <a:pt x="112" y="288"/>
                    </a:lnTo>
                    <a:lnTo>
                      <a:pt x="112" y="248"/>
                    </a:lnTo>
                    <a:lnTo>
                      <a:pt x="101" y="245"/>
                    </a:lnTo>
                    <a:lnTo>
                      <a:pt x="75" y="271"/>
                    </a:lnTo>
                    <a:lnTo>
                      <a:pt x="71" y="273"/>
                    </a:lnTo>
                    <a:lnTo>
                      <a:pt x="66" y="273"/>
                    </a:lnTo>
                    <a:lnTo>
                      <a:pt x="63" y="271"/>
                    </a:lnTo>
                    <a:lnTo>
                      <a:pt x="24" y="231"/>
                    </a:lnTo>
                    <a:lnTo>
                      <a:pt x="21" y="224"/>
                    </a:lnTo>
                    <a:lnTo>
                      <a:pt x="23" y="222"/>
                    </a:lnTo>
                    <a:lnTo>
                      <a:pt x="24" y="219"/>
                    </a:lnTo>
                    <a:lnTo>
                      <a:pt x="51" y="192"/>
                    </a:lnTo>
                    <a:lnTo>
                      <a:pt x="49" y="189"/>
                    </a:lnTo>
                    <a:lnTo>
                      <a:pt x="47" y="184"/>
                    </a:lnTo>
                    <a:lnTo>
                      <a:pt x="7" y="184"/>
                    </a:lnTo>
                    <a:lnTo>
                      <a:pt x="3" y="182"/>
                    </a:lnTo>
                    <a:lnTo>
                      <a:pt x="0" y="175"/>
                    </a:lnTo>
                    <a:lnTo>
                      <a:pt x="0" y="119"/>
                    </a:lnTo>
                    <a:lnTo>
                      <a:pt x="3" y="112"/>
                    </a:lnTo>
                    <a:lnTo>
                      <a:pt x="7" y="110"/>
                    </a:lnTo>
                    <a:lnTo>
                      <a:pt x="47" y="110"/>
                    </a:lnTo>
                    <a:lnTo>
                      <a:pt x="47" y="107"/>
                    </a:lnTo>
                    <a:lnTo>
                      <a:pt x="49" y="105"/>
                    </a:lnTo>
                    <a:lnTo>
                      <a:pt x="51" y="102"/>
                    </a:lnTo>
                    <a:lnTo>
                      <a:pt x="24" y="75"/>
                    </a:lnTo>
                    <a:lnTo>
                      <a:pt x="21" y="68"/>
                    </a:lnTo>
                    <a:lnTo>
                      <a:pt x="23" y="67"/>
                    </a:lnTo>
                    <a:lnTo>
                      <a:pt x="24" y="63"/>
                    </a:lnTo>
                    <a:lnTo>
                      <a:pt x="63" y="23"/>
                    </a:lnTo>
                    <a:lnTo>
                      <a:pt x="66" y="21"/>
                    </a:lnTo>
                    <a:lnTo>
                      <a:pt x="71" y="21"/>
                    </a:lnTo>
                    <a:lnTo>
                      <a:pt x="75" y="23"/>
                    </a:lnTo>
                    <a:lnTo>
                      <a:pt x="101" y="49"/>
                    </a:lnTo>
                    <a:lnTo>
                      <a:pt x="112" y="46"/>
                    </a:lnTo>
                    <a:lnTo>
                      <a:pt x="112" y="6"/>
                    </a:lnTo>
                    <a:lnTo>
                      <a:pt x="113" y="2"/>
                    </a:lnTo>
                    <a:lnTo>
                      <a:pt x="11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4252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6" name="Freeform 287">
                <a:extLst>
                  <a:ext uri="{FF2B5EF4-FFF2-40B4-BE49-F238E27FC236}">
                    <a16:creationId xmlns:a16="http://schemas.microsoft.com/office/drawing/2014/main" id="{CF73CFA6-91E9-4406-9C33-FDD941F2EE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6219" y="2081212"/>
                <a:ext cx="30163" cy="30163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0" y="0"/>
                  </a:cxn>
                  <a:cxn ang="0">
                    <a:pos x="14" y="2"/>
                  </a:cxn>
                  <a:cxn ang="0">
                    <a:pos x="16" y="4"/>
                  </a:cxn>
                  <a:cxn ang="0">
                    <a:pos x="19" y="11"/>
                  </a:cxn>
                  <a:cxn ang="0">
                    <a:pos x="17" y="14"/>
                  </a:cxn>
                  <a:cxn ang="0">
                    <a:pos x="14" y="18"/>
                  </a:cxn>
                  <a:cxn ang="0">
                    <a:pos x="10" y="19"/>
                  </a:cxn>
                  <a:cxn ang="0">
                    <a:pos x="9" y="19"/>
                  </a:cxn>
                  <a:cxn ang="0">
                    <a:pos x="5" y="18"/>
                  </a:cxn>
                  <a:cxn ang="0">
                    <a:pos x="3" y="16"/>
                  </a:cxn>
                  <a:cxn ang="0">
                    <a:pos x="0" y="14"/>
                  </a:cxn>
                  <a:cxn ang="0">
                    <a:pos x="0" y="7"/>
                  </a:cxn>
                  <a:cxn ang="0">
                    <a:pos x="5" y="2"/>
                  </a:cxn>
                  <a:cxn ang="0">
                    <a:pos x="9" y="0"/>
                  </a:cxn>
                </a:cxnLst>
                <a:rect l="0" t="0" r="r" b="b"/>
                <a:pathLst>
                  <a:path w="19" h="19">
                    <a:moveTo>
                      <a:pt x="9" y="0"/>
                    </a:moveTo>
                    <a:lnTo>
                      <a:pt x="10" y="0"/>
                    </a:lnTo>
                    <a:lnTo>
                      <a:pt x="14" y="2"/>
                    </a:lnTo>
                    <a:lnTo>
                      <a:pt x="16" y="4"/>
                    </a:lnTo>
                    <a:lnTo>
                      <a:pt x="19" y="11"/>
                    </a:lnTo>
                    <a:lnTo>
                      <a:pt x="17" y="14"/>
                    </a:lnTo>
                    <a:lnTo>
                      <a:pt x="14" y="18"/>
                    </a:lnTo>
                    <a:lnTo>
                      <a:pt x="10" y="19"/>
                    </a:lnTo>
                    <a:lnTo>
                      <a:pt x="9" y="19"/>
                    </a:lnTo>
                    <a:lnTo>
                      <a:pt x="5" y="18"/>
                    </a:lnTo>
                    <a:lnTo>
                      <a:pt x="3" y="16"/>
                    </a:lnTo>
                    <a:lnTo>
                      <a:pt x="0" y="14"/>
                    </a:lnTo>
                    <a:lnTo>
                      <a:pt x="0" y="7"/>
                    </a:lnTo>
                    <a:lnTo>
                      <a:pt x="5" y="2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4252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7" name="Freeform 288">
                <a:extLst>
                  <a:ext uri="{FF2B5EF4-FFF2-40B4-BE49-F238E27FC236}">
                    <a16:creationId xmlns:a16="http://schemas.microsoft.com/office/drawing/2014/main" id="{47A7633F-FF88-4AFE-A318-EB8E801CD0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2081" y="2092325"/>
                <a:ext cx="76200" cy="169863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41" y="0"/>
                  </a:cxn>
                  <a:cxn ang="0">
                    <a:pos x="48" y="4"/>
                  </a:cxn>
                  <a:cxn ang="0">
                    <a:pos x="48" y="11"/>
                  </a:cxn>
                  <a:cxn ang="0">
                    <a:pos x="46" y="14"/>
                  </a:cxn>
                  <a:cxn ang="0">
                    <a:pos x="42" y="16"/>
                  </a:cxn>
                  <a:cxn ang="0">
                    <a:pos x="30" y="26"/>
                  </a:cxn>
                  <a:cxn ang="0">
                    <a:pos x="21" y="40"/>
                  </a:cxn>
                  <a:cxn ang="0">
                    <a:pos x="18" y="56"/>
                  </a:cxn>
                  <a:cxn ang="0">
                    <a:pos x="23" y="75"/>
                  </a:cxn>
                  <a:cxn ang="0">
                    <a:pos x="34" y="89"/>
                  </a:cxn>
                  <a:cxn ang="0">
                    <a:pos x="37" y="96"/>
                  </a:cxn>
                  <a:cxn ang="0">
                    <a:pos x="37" y="100"/>
                  </a:cxn>
                  <a:cxn ang="0">
                    <a:pos x="35" y="103"/>
                  </a:cxn>
                  <a:cxn ang="0">
                    <a:pos x="34" y="105"/>
                  </a:cxn>
                  <a:cxn ang="0">
                    <a:pos x="30" y="107"/>
                  </a:cxn>
                  <a:cxn ang="0">
                    <a:pos x="28" y="107"/>
                  </a:cxn>
                  <a:cxn ang="0">
                    <a:pos x="25" y="105"/>
                  </a:cxn>
                  <a:cxn ang="0">
                    <a:pos x="11" y="91"/>
                  </a:cxn>
                  <a:cxn ang="0">
                    <a:pos x="4" y="75"/>
                  </a:cxn>
                  <a:cxn ang="0">
                    <a:pos x="0" y="56"/>
                  </a:cxn>
                  <a:cxn ang="0">
                    <a:pos x="2" y="39"/>
                  </a:cxn>
                  <a:cxn ang="0">
                    <a:pos x="9" y="23"/>
                  </a:cxn>
                  <a:cxn ang="0">
                    <a:pos x="20" y="11"/>
                  </a:cxn>
                  <a:cxn ang="0">
                    <a:pos x="35" y="0"/>
                  </a:cxn>
                </a:cxnLst>
                <a:rect l="0" t="0" r="r" b="b"/>
                <a:pathLst>
                  <a:path w="48" h="107">
                    <a:moveTo>
                      <a:pt x="35" y="0"/>
                    </a:moveTo>
                    <a:lnTo>
                      <a:pt x="41" y="0"/>
                    </a:lnTo>
                    <a:lnTo>
                      <a:pt x="48" y="4"/>
                    </a:lnTo>
                    <a:lnTo>
                      <a:pt x="48" y="11"/>
                    </a:lnTo>
                    <a:lnTo>
                      <a:pt x="46" y="14"/>
                    </a:lnTo>
                    <a:lnTo>
                      <a:pt x="42" y="16"/>
                    </a:lnTo>
                    <a:lnTo>
                      <a:pt x="30" y="26"/>
                    </a:lnTo>
                    <a:lnTo>
                      <a:pt x="21" y="40"/>
                    </a:lnTo>
                    <a:lnTo>
                      <a:pt x="18" y="56"/>
                    </a:lnTo>
                    <a:lnTo>
                      <a:pt x="23" y="75"/>
                    </a:lnTo>
                    <a:lnTo>
                      <a:pt x="34" y="89"/>
                    </a:lnTo>
                    <a:lnTo>
                      <a:pt x="37" y="96"/>
                    </a:lnTo>
                    <a:lnTo>
                      <a:pt x="37" y="100"/>
                    </a:lnTo>
                    <a:lnTo>
                      <a:pt x="35" y="103"/>
                    </a:lnTo>
                    <a:lnTo>
                      <a:pt x="34" y="105"/>
                    </a:lnTo>
                    <a:lnTo>
                      <a:pt x="30" y="107"/>
                    </a:lnTo>
                    <a:lnTo>
                      <a:pt x="28" y="107"/>
                    </a:lnTo>
                    <a:lnTo>
                      <a:pt x="25" y="105"/>
                    </a:lnTo>
                    <a:lnTo>
                      <a:pt x="11" y="91"/>
                    </a:lnTo>
                    <a:lnTo>
                      <a:pt x="4" y="75"/>
                    </a:lnTo>
                    <a:lnTo>
                      <a:pt x="0" y="56"/>
                    </a:lnTo>
                    <a:lnTo>
                      <a:pt x="2" y="39"/>
                    </a:lnTo>
                    <a:lnTo>
                      <a:pt x="9" y="23"/>
                    </a:lnTo>
                    <a:lnTo>
                      <a:pt x="20" y="11"/>
                    </a:lnTo>
                    <a:lnTo>
                      <a:pt x="3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4252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8" name="Freeform 289">
                <a:extLst>
                  <a:ext uri="{FF2B5EF4-FFF2-40B4-BE49-F238E27FC236}">
                    <a16:creationId xmlns:a16="http://schemas.microsoft.com/office/drawing/2014/main" id="{E87910C9-87BB-4FC6-92B9-EE17E59CB9C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64944" y="2125662"/>
                <a:ext cx="112713" cy="111125"/>
              </a:xfrm>
              <a:custGeom>
                <a:avLst/>
                <a:gdLst/>
                <a:ahLst/>
                <a:cxnLst>
                  <a:cxn ang="0">
                    <a:pos x="36" y="18"/>
                  </a:cxn>
                  <a:cxn ang="0">
                    <a:pos x="26" y="21"/>
                  </a:cxn>
                  <a:cxn ang="0">
                    <a:pos x="22" y="25"/>
                  </a:cxn>
                  <a:cxn ang="0">
                    <a:pos x="19" y="30"/>
                  </a:cxn>
                  <a:cxn ang="0">
                    <a:pos x="19" y="40"/>
                  </a:cxn>
                  <a:cxn ang="0">
                    <a:pos x="22" y="45"/>
                  </a:cxn>
                  <a:cxn ang="0">
                    <a:pos x="26" y="49"/>
                  </a:cxn>
                  <a:cxn ang="0">
                    <a:pos x="36" y="52"/>
                  </a:cxn>
                  <a:cxn ang="0">
                    <a:pos x="42" y="51"/>
                  </a:cxn>
                  <a:cxn ang="0">
                    <a:pos x="45" y="49"/>
                  </a:cxn>
                  <a:cxn ang="0">
                    <a:pos x="48" y="45"/>
                  </a:cxn>
                  <a:cxn ang="0">
                    <a:pos x="52" y="40"/>
                  </a:cxn>
                  <a:cxn ang="0">
                    <a:pos x="52" y="30"/>
                  </a:cxn>
                  <a:cxn ang="0">
                    <a:pos x="48" y="25"/>
                  </a:cxn>
                  <a:cxn ang="0">
                    <a:pos x="45" y="21"/>
                  </a:cxn>
                  <a:cxn ang="0">
                    <a:pos x="42" y="19"/>
                  </a:cxn>
                  <a:cxn ang="0">
                    <a:pos x="36" y="18"/>
                  </a:cxn>
                  <a:cxn ang="0">
                    <a:pos x="36" y="0"/>
                  </a:cxn>
                  <a:cxn ang="0">
                    <a:pos x="54" y="5"/>
                  </a:cxn>
                  <a:cxn ang="0">
                    <a:pos x="66" y="18"/>
                  </a:cxn>
                  <a:cxn ang="0">
                    <a:pos x="71" y="35"/>
                  </a:cxn>
                  <a:cxn ang="0">
                    <a:pos x="66" y="52"/>
                  </a:cxn>
                  <a:cxn ang="0">
                    <a:pos x="54" y="65"/>
                  </a:cxn>
                  <a:cxn ang="0">
                    <a:pos x="36" y="70"/>
                  </a:cxn>
                  <a:cxn ang="0">
                    <a:pos x="22" y="66"/>
                  </a:cxn>
                  <a:cxn ang="0">
                    <a:pos x="10" y="59"/>
                  </a:cxn>
                  <a:cxn ang="0">
                    <a:pos x="3" y="49"/>
                  </a:cxn>
                  <a:cxn ang="0">
                    <a:pos x="0" y="35"/>
                  </a:cxn>
                  <a:cxn ang="0">
                    <a:pos x="3" y="21"/>
                  </a:cxn>
                  <a:cxn ang="0">
                    <a:pos x="10" y="11"/>
                  </a:cxn>
                  <a:cxn ang="0">
                    <a:pos x="22" y="4"/>
                  </a:cxn>
                  <a:cxn ang="0">
                    <a:pos x="36" y="0"/>
                  </a:cxn>
                </a:cxnLst>
                <a:rect l="0" t="0" r="r" b="b"/>
                <a:pathLst>
                  <a:path w="71" h="70">
                    <a:moveTo>
                      <a:pt x="36" y="18"/>
                    </a:moveTo>
                    <a:lnTo>
                      <a:pt x="26" y="21"/>
                    </a:lnTo>
                    <a:lnTo>
                      <a:pt x="22" y="25"/>
                    </a:lnTo>
                    <a:lnTo>
                      <a:pt x="19" y="30"/>
                    </a:lnTo>
                    <a:lnTo>
                      <a:pt x="19" y="40"/>
                    </a:lnTo>
                    <a:lnTo>
                      <a:pt x="22" y="45"/>
                    </a:lnTo>
                    <a:lnTo>
                      <a:pt x="26" y="49"/>
                    </a:lnTo>
                    <a:lnTo>
                      <a:pt x="36" y="52"/>
                    </a:lnTo>
                    <a:lnTo>
                      <a:pt x="42" y="51"/>
                    </a:lnTo>
                    <a:lnTo>
                      <a:pt x="45" y="49"/>
                    </a:lnTo>
                    <a:lnTo>
                      <a:pt x="48" y="45"/>
                    </a:lnTo>
                    <a:lnTo>
                      <a:pt x="52" y="40"/>
                    </a:lnTo>
                    <a:lnTo>
                      <a:pt x="52" y="30"/>
                    </a:lnTo>
                    <a:lnTo>
                      <a:pt x="48" y="25"/>
                    </a:lnTo>
                    <a:lnTo>
                      <a:pt x="45" y="21"/>
                    </a:lnTo>
                    <a:lnTo>
                      <a:pt x="42" y="19"/>
                    </a:lnTo>
                    <a:lnTo>
                      <a:pt x="36" y="18"/>
                    </a:lnTo>
                    <a:close/>
                    <a:moveTo>
                      <a:pt x="36" y="0"/>
                    </a:moveTo>
                    <a:lnTo>
                      <a:pt x="54" y="5"/>
                    </a:lnTo>
                    <a:lnTo>
                      <a:pt x="66" y="18"/>
                    </a:lnTo>
                    <a:lnTo>
                      <a:pt x="71" y="35"/>
                    </a:lnTo>
                    <a:lnTo>
                      <a:pt x="66" y="52"/>
                    </a:lnTo>
                    <a:lnTo>
                      <a:pt x="54" y="65"/>
                    </a:lnTo>
                    <a:lnTo>
                      <a:pt x="36" y="70"/>
                    </a:lnTo>
                    <a:lnTo>
                      <a:pt x="22" y="66"/>
                    </a:lnTo>
                    <a:lnTo>
                      <a:pt x="10" y="59"/>
                    </a:lnTo>
                    <a:lnTo>
                      <a:pt x="3" y="49"/>
                    </a:lnTo>
                    <a:lnTo>
                      <a:pt x="0" y="35"/>
                    </a:lnTo>
                    <a:lnTo>
                      <a:pt x="3" y="21"/>
                    </a:lnTo>
                    <a:lnTo>
                      <a:pt x="10" y="11"/>
                    </a:lnTo>
                    <a:lnTo>
                      <a:pt x="22" y="4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4252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8CC07502-3191-45CC-B641-7FC82D35C0DE}"/>
                </a:ext>
              </a:extLst>
            </p:cNvPr>
            <p:cNvGrpSpPr/>
            <p:nvPr/>
          </p:nvGrpSpPr>
          <p:grpSpPr>
            <a:xfrm>
              <a:off x="6450242" y="2217377"/>
              <a:ext cx="500736" cy="519695"/>
              <a:chOff x="8741569" y="765175"/>
              <a:chExt cx="712787" cy="739775"/>
            </a:xfrm>
            <a:solidFill>
              <a:schemeClr val="bg1"/>
            </a:solidFill>
          </p:grpSpPr>
          <p:sp>
            <p:nvSpPr>
              <p:cNvPr id="167" name="Freeform 312">
                <a:extLst>
                  <a:ext uri="{FF2B5EF4-FFF2-40B4-BE49-F238E27FC236}">
                    <a16:creationId xmlns:a16="http://schemas.microsoft.com/office/drawing/2014/main" id="{F51D3A4A-F775-47B6-8161-EEE36A8E9D1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889206" y="914400"/>
                <a:ext cx="414338" cy="590550"/>
              </a:xfrm>
              <a:custGeom>
                <a:avLst/>
                <a:gdLst/>
                <a:ahLst/>
                <a:cxnLst>
                  <a:cxn ang="0">
                    <a:pos x="111" y="353"/>
                  </a:cxn>
                  <a:cxn ang="0">
                    <a:pos x="152" y="342"/>
                  </a:cxn>
                  <a:cxn ang="0">
                    <a:pos x="99" y="280"/>
                  </a:cxn>
                  <a:cxn ang="0">
                    <a:pos x="162" y="325"/>
                  </a:cxn>
                  <a:cxn ang="0">
                    <a:pos x="139" y="311"/>
                  </a:cxn>
                  <a:cxn ang="0">
                    <a:pos x="132" y="302"/>
                  </a:cxn>
                  <a:cxn ang="0">
                    <a:pos x="139" y="293"/>
                  </a:cxn>
                  <a:cxn ang="0">
                    <a:pos x="162" y="280"/>
                  </a:cxn>
                  <a:cxn ang="0">
                    <a:pos x="131" y="18"/>
                  </a:cxn>
                  <a:cxn ang="0">
                    <a:pos x="75" y="33"/>
                  </a:cxn>
                  <a:cxn ang="0">
                    <a:pos x="35" y="74"/>
                  </a:cxn>
                  <a:cxn ang="0">
                    <a:pos x="19" y="131"/>
                  </a:cxn>
                  <a:cxn ang="0">
                    <a:pos x="33" y="185"/>
                  </a:cxn>
                  <a:cxn ang="0">
                    <a:pos x="73" y="227"/>
                  </a:cxn>
                  <a:cxn ang="0">
                    <a:pos x="94" y="248"/>
                  </a:cxn>
                  <a:cxn ang="0">
                    <a:pos x="164" y="262"/>
                  </a:cxn>
                  <a:cxn ang="0">
                    <a:pos x="178" y="236"/>
                  </a:cxn>
                  <a:cxn ang="0">
                    <a:pos x="213" y="208"/>
                  </a:cxn>
                  <a:cxn ang="0">
                    <a:pos x="241" y="159"/>
                  </a:cxn>
                  <a:cxn ang="0">
                    <a:pos x="241" y="101"/>
                  </a:cxn>
                  <a:cxn ang="0">
                    <a:pos x="211" y="51"/>
                  </a:cxn>
                  <a:cxn ang="0">
                    <a:pos x="160" y="21"/>
                  </a:cxn>
                  <a:cxn ang="0">
                    <a:pos x="131" y="0"/>
                  </a:cxn>
                  <a:cxn ang="0">
                    <a:pos x="197" y="18"/>
                  </a:cxn>
                  <a:cxn ang="0">
                    <a:pos x="244" y="65"/>
                  </a:cxn>
                  <a:cxn ang="0">
                    <a:pos x="261" y="131"/>
                  </a:cxn>
                  <a:cxn ang="0">
                    <a:pos x="244" y="196"/>
                  </a:cxn>
                  <a:cxn ang="0">
                    <a:pos x="199" y="241"/>
                  </a:cxn>
                  <a:cxn ang="0">
                    <a:pos x="183" y="260"/>
                  </a:cxn>
                  <a:cxn ang="0">
                    <a:pos x="181" y="334"/>
                  </a:cxn>
                  <a:cxn ang="0">
                    <a:pos x="174" y="342"/>
                  </a:cxn>
                  <a:cxn ang="0">
                    <a:pos x="169" y="365"/>
                  </a:cxn>
                  <a:cxn ang="0">
                    <a:pos x="160" y="372"/>
                  </a:cxn>
                  <a:cxn ang="0">
                    <a:pos x="96" y="369"/>
                  </a:cxn>
                  <a:cxn ang="0">
                    <a:pos x="94" y="342"/>
                  </a:cxn>
                  <a:cxn ang="0">
                    <a:pos x="83" y="341"/>
                  </a:cxn>
                  <a:cxn ang="0">
                    <a:pos x="82" y="271"/>
                  </a:cxn>
                  <a:cxn ang="0">
                    <a:pos x="75" y="252"/>
                  </a:cxn>
                  <a:cxn ang="0">
                    <a:pos x="38" y="222"/>
                  </a:cxn>
                  <a:cxn ang="0">
                    <a:pos x="5" y="164"/>
                  </a:cxn>
                  <a:cxn ang="0">
                    <a:pos x="5" y="96"/>
                  </a:cxn>
                  <a:cxn ang="0">
                    <a:pos x="38" y="39"/>
                  </a:cxn>
                  <a:cxn ang="0">
                    <a:pos x="96" y="5"/>
                  </a:cxn>
                </a:cxnLst>
                <a:rect l="0" t="0" r="r" b="b"/>
                <a:pathLst>
                  <a:path w="261" h="372">
                    <a:moveTo>
                      <a:pt x="111" y="342"/>
                    </a:moveTo>
                    <a:lnTo>
                      <a:pt x="111" y="353"/>
                    </a:lnTo>
                    <a:lnTo>
                      <a:pt x="152" y="353"/>
                    </a:lnTo>
                    <a:lnTo>
                      <a:pt x="152" y="342"/>
                    </a:lnTo>
                    <a:lnTo>
                      <a:pt x="111" y="342"/>
                    </a:lnTo>
                    <a:close/>
                    <a:moveTo>
                      <a:pt x="99" y="280"/>
                    </a:moveTo>
                    <a:lnTo>
                      <a:pt x="99" y="325"/>
                    </a:lnTo>
                    <a:lnTo>
                      <a:pt x="162" y="325"/>
                    </a:lnTo>
                    <a:lnTo>
                      <a:pt x="162" y="311"/>
                    </a:lnTo>
                    <a:lnTo>
                      <a:pt x="139" y="311"/>
                    </a:lnTo>
                    <a:lnTo>
                      <a:pt x="136" y="309"/>
                    </a:lnTo>
                    <a:lnTo>
                      <a:pt x="132" y="302"/>
                    </a:lnTo>
                    <a:lnTo>
                      <a:pt x="136" y="295"/>
                    </a:lnTo>
                    <a:lnTo>
                      <a:pt x="139" y="293"/>
                    </a:lnTo>
                    <a:lnTo>
                      <a:pt x="162" y="293"/>
                    </a:lnTo>
                    <a:lnTo>
                      <a:pt x="162" y="280"/>
                    </a:lnTo>
                    <a:lnTo>
                      <a:pt x="99" y="280"/>
                    </a:lnTo>
                    <a:close/>
                    <a:moveTo>
                      <a:pt x="131" y="18"/>
                    </a:moveTo>
                    <a:lnTo>
                      <a:pt x="101" y="21"/>
                    </a:lnTo>
                    <a:lnTo>
                      <a:pt x="75" y="33"/>
                    </a:lnTo>
                    <a:lnTo>
                      <a:pt x="52" y="51"/>
                    </a:lnTo>
                    <a:lnTo>
                      <a:pt x="35" y="74"/>
                    </a:lnTo>
                    <a:lnTo>
                      <a:pt x="22" y="101"/>
                    </a:lnTo>
                    <a:lnTo>
                      <a:pt x="19" y="131"/>
                    </a:lnTo>
                    <a:lnTo>
                      <a:pt x="22" y="159"/>
                    </a:lnTo>
                    <a:lnTo>
                      <a:pt x="33" y="185"/>
                    </a:lnTo>
                    <a:lnTo>
                      <a:pt x="50" y="208"/>
                    </a:lnTo>
                    <a:lnTo>
                      <a:pt x="73" y="227"/>
                    </a:lnTo>
                    <a:lnTo>
                      <a:pt x="85" y="236"/>
                    </a:lnTo>
                    <a:lnTo>
                      <a:pt x="94" y="248"/>
                    </a:lnTo>
                    <a:lnTo>
                      <a:pt x="99" y="262"/>
                    </a:lnTo>
                    <a:lnTo>
                      <a:pt x="164" y="262"/>
                    </a:lnTo>
                    <a:lnTo>
                      <a:pt x="169" y="248"/>
                    </a:lnTo>
                    <a:lnTo>
                      <a:pt x="178" y="236"/>
                    </a:lnTo>
                    <a:lnTo>
                      <a:pt x="190" y="227"/>
                    </a:lnTo>
                    <a:lnTo>
                      <a:pt x="213" y="208"/>
                    </a:lnTo>
                    <a:lnTo>
                      <a:pt x="230" y="185"/>
                    </a:lnTo>
                    <a:lnTo>
                      <a:pt x="241" y="159"/>
                    </a:lnTo>
                    <a:lnTo>
                      <a:pt x="244" y="131"/>
                    </a:lnTo>
                    <a:lnTo>
                      <a:pt x="241" y="101"/>
                    </a:lnTo>
                    <a:lnTo>
                      <a:pt x="228" y="74"/>
                    </a:lnTo>
                    <a:lnTo>
                      <a:pt x="211" y="51"/>
                    </a:lnTo>
                    <a:lnTo>
                      <a:pt x="188" y="33"/>
                    </a:lnTo>
                    <a:lnTo>
                      <a:pt x="160" y="21"/>
                    </a:lnTo>
                    <a:lnTo>
                      <a:pt x="131" y="18"/>
                    </a:lnTo>
                    <a:close/>
                    <a:moveTo>
                      <a:pt x="131" y="0"/>
                    </a:moveTo>
                    <a:lnTo>
                      <a:pt x="165" y="5"/>
                    </a:lnTo>
                    <a:lnTo>
                      <a:pt x="197" y="18"/>
                    </a:lnTo>
                    <a:lnTo>
                      <a:pt x="223" y="39"/>
                    </a:lnTo>
                    <a:lnTo>
                      <a:pt x="244" y="65"/>
                    </a:lnTo>
                    <a:lnTo>
                      <a:pt x="256" y="96"/>
                    </a:lnTo>
                    <a:lnTo>
                      <a:pt x="261" y="131"/>
                    </a:lnTo>
                    <a:lnTo>
                      <a:pt x="258" y="164"/>
                    </a:lnTo>
                    <a:lnTo>
                      <a:pt x="244" y="196"/>
                    </a:lnTo>
                    <a:lnTo>
                      <a:pt x="225" y="222"/>
                    </a:lnTo>
                    <a:lnTo>
                      <a:pt x="199" y="241"/>
                    </a:lnTo>
                    <a:lnTo>
                      <a:pt x="188" y="252"/>
                    </a:lnTo>
                    <a:lnTo>
                      <a:pt x="183" y="260"/>
                    </a:lnTo>
                    <a:lnTo>
                      <a:pt x="181" y="271"/>
                    </a:lnTo>
                    <a:lnTo>
                      <a:pt x="181" y="334"/>
                    </a:lnTo>
                    <a:lnTo>
                      <a:pt x="178" y="341"/>
                    </a:lnTo>
                    <a:lnTo>
                      <a:pt x="174" y="342"/>
                    </a:lnTo>
                    <a:lnTo>
                      <a:pt x="169" y="342"/>
                    </a:lnTo>
                    <a:lnTo>
                      <a:pt x="169" y="365"/>
                    </a:lnTo>
                    <a:lnTo>
                      <a:pt x="167" y="369"/>
                    </a:lnTo>
                    <a:lnTo>
                      <a:pt x="160" y="372"/>
                    </a:lnTo>
                    <a:lnTo>
                      <a:pt x="103" y="372"/>
                    </a:lnTo>
                    <a:lnTo>
                      <a:pt x="96" y="369"/>
                    </a:lnTo>
                    <a:lnTo>
                      <a:pt x="94" y="365"/>
                    </a:lnTo>
                    <a:lnTo>
                      <a:pt x="94" y="342"/>
                    </a:lnTo>
                    <a:lnTo>
                      <a:pt x="87" y="342"/>
                    </a:lnTo>
                    <a:lnTo>
                      <a:pt x="83" y="341"/>
                    </a:lnTo>
                    <a:lnTo>
                      <a:pt x="82" y="337"/>
                    </a:lnTo>
                    <a:lnTo>
                      <a:pt x="82" y="271"/>
                    </a:lnTo>
                    <a:lnTo>
                      <a:pt x="80" y="260"/>
                    </a:lnTo>
                    <a:lnTo>
                      <a:pt x="75" y="252"/>
                    </a:lnTo>
                    <a:lnTo>
                      <a:pt x="63" y="241"/>
                    </a:lnTo>
                    <a:lnTo>
                      <a:pt x="38" y="222"/>
                    </a:lnTo>
                    <a:lnTo>
                      <a:pt x="17" y="196"/>
                    </a:lnTo>
                    <a:lnTo>
                      <a:pt x="5" y="164"/>
                    </a:lnTo>
                    <a:lnTo>
                      <a:pt x="0" y="131"/>
                    </a:lnTo>
                    <a:lnTo>
                      <a:pt x="5" y="96"/>
                    </a:lnTo>
                    <a:lnTo>
                      <a:pt x="17" y="65"/>
                    </a:lnTo>
                    <a:lnTo>
                      <a:pt x="38" y="39"/>
                    </a:lnTo>
                    <a:lnTo>
                      <a:pt x="64" y="18"/>
                    </a:lnTo>
                    <a:lnTo>
                      <a:pt x="96" y="5"/>
                    </a:lnTo>
                    <a:lnTo>
                      <a:pt x="13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4252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8" name="Freeform 313">
                <a:extLst>
                  <a:ext uri="{FF2B5EF4-FFF2-40B4-BE49-F238E27FC236}">
                    <a16:creationId xmlns:a16="http://schemas.microsoft.com/office/drawing/2014/main" id="{6D783AD9-1B5B-427C-91B9-A6830DB16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49556" y="976312"/>
                <a:ext cx="30163" cy="30163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0" y="0"/>
                  </a:cxn>
                  <a:cxn ang="0">
                    <a:pos x="17" y="3"/>
                  </a:cxn>
                  <a:cxn ang="0">
                    <a:pos x="19" y="7"/>
                  </a:cxn>
                  <a:cxn ang="0">
                    <a:pos x="19" y="10"/>
                  </a:cxn>
                  <a:cxn ang="0">
                    <a:pos x="15" y="17"/>
                  </a:cxn>
                  <a:cxn ang="0">
                    <a:pos x="14" y="19"/>
                  </a:cxn>
                  <a:cxn ang="0">
                    <a:pos x="10" y="19"/>
                  </a:cxn>
                  <a:cxn ang="0">
                    <a:pos x="8" y="17"/>
                  </a:cxn>
                  <a:cxn ang="0">
                    <a:pos x="5" y="17"/>
                  </a:cxn>
                  <a:cxn ang="0">
                    <a:pos x="1" y="15"/>
                  </a:cxn>
                  <a:cxn ang="0">
                    <a:pos x="0" y="12"/>
                  </a:cxn>
                  <a:cxn ang="0">
                    <a:pos x="0" y="8"/>
                  </a:cxn>
                  <a:cxn ang="0">
                    <a:pos x="3" y="1"/>
                  </a:cxn>
                  <a:cxn ang="0">
                    <a:pos x="7" y="0"/>
                  </a:cxn>
                </a:cxnLst>
                <a:rect l="0" t="0" r="r" b="b"/>
                <a:pathLst>
                  <a:path w="19" h="19">
                    <a:moveTo>
                      <a:pt x="7" y="0"/>
                    </a:moveTo>
                    <a:lnTo>
                      <a:pt x="10" y="0"/>
                    </a:lnTo>
                    <a:lnTo>
                      <a:pt x="17" y="3"/>
                    </a:lnTo>
                    <a:lnTo>
                      <a:pt x="19" y="7"/>
                    </a:lnTo>
                    <a:lnTo>
                      <a:pt x="19" y="10"/>
                    </a:lnTo>
                    <a:lnTo>
                      <a:pt x="15" y="17"/>
                    </a:lnTo>
                    <a:lnTo>
                      <a:pt x="14" y="19"/>
                    </a:lnTo>
                    <a:lnTo>
                      <a:pt x="10" y="19"/>
                    </a:lnTo>
                    <a:lnTo>
                      <a:pt x="8" y="17"/>
                    </a:lnTo>
                    <a:lnTo>
                      <a:pt x="5" y="17"/>
                    </a:lnTo>
                    <a:lnTo>
                      <a:pt x="1" y="15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3" y="1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4252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9" name="Freeform 314">
                <a:extLst>
                  <a:ext uri="{FF2B5EF4-FFF2-40B4-BE49-F238E27FC236}">
                    <a16:creationId xmlns:a16="http://schemas.microsoft.com/office/drawing/2014/main" id="{7609DAB6-228D-4C4C-B849-BE59F2A21C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87656" y="1000125"/>
                <a:ext cx="73025" cy="180975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1" y="2"/>
                  </a:cxn>
                  <a:cxn ang="0">
                    <a:pos x="14" y="4"/>
                  </a:cxn>
                  <a:cxn ang="0">
                    <a:pos x="32" y="25"/>
                  </a:cxn>
                  <a:cxn ang="0">
                    <a:pos x="42" y="49"/>
                  </a:cxn>
                  <a:cxn ang="0">
                    <a:pos x="46" y="77"/>
                  </a:cxn>
                  <a:cxn ang="0">
                    <a:pos x="44" y="91"/>
                  </a:cxn>
                  <a:cxn ang="0">
                    <a:pos x="40" y="107"/>
                  </a:cxn>
                  <a:cxn ang="0">
                    <a:pos x="39" y="110"/>
                  </a:cxn>
                  <a:cxn ang="0">
                    <a:pos x="32" y="114"/>
                  </a:cxn>
                  <a:cxn ang="0">
                    <a:pos x="30" y="112"/>
                  </a:cxn>
                  <a:cxn ang="0">
                    <a:pos x="28" y="112"/>
                  </a:cxn>
                  <a:cxn ang="0">
                    <a:pos x="26" y="110"/>
                  </a:cxn>
                  <a:cxn ang="0">
                    <a:pos x="23" y="109"/>
                  </a:cxn>
                  <a:cxn ang="0">
                    <a:pos x="23" y="102"/>
                  </a:cxn>
                  <a:cxn ang="0">
                    <a:pos x="26" y="84"/>
                  </a:cxn>
                  <a:cxn ang="0">
                    <a:pos x="26" y="77"/>
                  </a:cxn>
                  <a:cxn ang="0">
                    <a:pos x="23" y="54"/>
                  </a:cxn>
                  <a:cxn ang="0">
                    <a:pos x="16" y="35"/>
                  </a:cxn>
                  <a:cxn ang="0">
                    <a:pos x="2" y="18"/>
                  </a:cxn>
                  <a:cxn ang="0">
                    <a:pos x="0" y="14"/>
                  </a:cxn>
                  <a:cxn ang="0">
                    <a:pos x="0" y="7"/>
                  </a:cxn>
                  <a:cxn ang="0">
                    <a:pos x="2" y="4"/>
                  </a:cxn>
                  <a:cxn ang="0">
                    <a:pos x="9" y="0"/>
                  </a:cxn>
                </a:cxnLst>
                <a:rect l="0" t="0" r="r" b="b"/>
                <a:pathLst>
                  <a:path w="46" h="114">
                    <a:moveTo>
                      <a:pt x="9" y="0"/>
                    </a:moveTo>
                    <a:lnTo>
                      <a:pt x="11" y="2"/>
                    </a:lnTo>
                    <a:lnTo>
                      <a:pt x="14" y="4"/>
                    </a:lnTo>
                    <a:lnTo>
                      <a:pt x="32" y="25"/>
                    </a:lnTo>
                    <a:lnTo>
                      <a:pt x="42" y="49"/>
                    </a:lnTo>
                    <a:lnTo>
                      <a:pt x="46" y="77"/>
                    </a:lnTo>
                    <a:lnTo>
                      <a:pt x="44" y="91"/>
                    </a:lnTo>
                    <a:lnTo>
                      <a:pt x="40" y="107"/>
                    </a:lnTo>
                    <a:lnTo>
                      <a:pt x="39" y="110"/>
                    </a:lnTo>
                    <a:lnTo>
                      <a:pt x="32" y="114"/>
                    </a:lnTo>
                    <a:lnTo>
                      <a:pt x="30" y="112"/>
                    </a:lnTo>
                    <a:lnTo>
                      <a:pt x="28" y="112"/>
                    </a:lnTo>
                    <a:lnTo>
                      <a:pt x="26" y="110"/>
                    </a:lnTo>
                    <a:lnTo>
                      <a:pt x="23" y="109"/>
                    </a:lnTo>
                    <a:lnTo>
                      <a:pt x="23" y="102"/>
                    </a:lnTo>
                    <a:lnTo>
                      <a:pt x="26" y="84"/>
                    </a:lnTo>
                    <a:lnTo>
                      <a:pt x="26" y="77"/>
                    </a:lnTo>
                    <a:lnTo>
                      <a:pt x="23" y="54"/>
                    </a:lnTo>
                    <a:lnTo>
                      <a:pt x="16" y="35"/>
                    </a:lnTo>
                    <a:lnTo>
                      <a:pt x="2" y="18"/>
                    </a:lnTo>
                    <a:lnTo>
                      <a:pt x="0" y="14"/>
                    </a:lnTo>
                    <a:lnTo>
                      <a:pt x="0" y="7"/>
                    </a:lnTo>
                    <a:lnTo>
                      <a:pt x="2" y="4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4252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0" name="Freeform 315">
                <a:extLst>
                  <a:ext uri="{FF2B5EF4-FFF2-40B4-BE49-F238E27FC236}">
                    <a16:creationId xmlns:a16="http://schemas.microsoft.com/office/drawing/2014/main" id="{73A7AB8F-6CFB-4A6A-A9C7-7AB300C309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82881" y="765175"/>
                <a:ext cx="30163" cy="130175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2" y="0"/>
                  </a:cxn>
                  <a:cxn ang="0">
                    <a:pos x="17" y="5"/>
                  </a:cxn>
                  <a:cxn ang="0">
                    <a:pos x="19" y="9"/>
                  </a:cxn>
                  <a:cxn ang="0">
                    <a:pos x="19" y="73"/>
                  </a:cxn>
                  <a:cxn ang="0">
                    <a:pos x="16" y="80"/>
                  </a:cxn>
                  <a:cxn ang="0">
                    <a:pos x="12" y="82"/>
                  </a:cxn>
                  <a:cxn ang="0">
                    <a:pos x="5" y="82"/>
                  </a:cxn>
                  <a:cxn ang="0">
                    <a:pos x="2" y="80"/>
                  </a:cxn>
                  <a:cxn ang="0">
                    <a:pos x="0" y="77"/>
                  </a:cxn>
                  <a:cxn ang="0">
                    <a:pos x="0" y="5"/>
                  </a:cxn>
                  <a:cxn ang="0">
                    <a:pos x="5" y="0"/>
                  </a:cxn>
                </a:cxnLst>
                <a:rect l="0" t="0" r="r" b="b"/>
                <a:pathLst>
                  <a:path w="19" h="82">
                    <a:moveTo>
                      <a:pt x="5" y="0"/>
                    </a:moveTo>
                    <a:lnTo>
                      <a:pt x="12" y="0"/>
                    </a:lnTo>
                    <a:lnTo>
                      <a:pt x="17" y="5"/>
                    </a:lnTo>
                    <a:lnTo>
                      <a:pt x="19" y="9"/>
                    </a:lnTo>
                    <a:lnTo>
                      <a:pt x="19" y="73"/>
                    </a:lnTo>
                    <a:lnTo>
                      <a:pt x="16" y="80"/>
                    </a:lnTo>
                    <a:lnTo>
                      <a:pt x="12" y="82"/>
                    </a:lnTo>
                    <a:lnTo>
                      <a:pt x="5" y="82"/>
                    </a:lnTo>
                    <a:lnTo>
                      <a:pt x="2" y="80"/>
                    </a:lnTo>
                    <a:lnTo>
                      <a:pt x="0" y="77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4252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1" name="Freeform 316">
                <a:extLst>
                  <a:ext uri="{FF2B5EF4-FFF2-40B4-BE49-F238E27FC236}">
                    <a16:creationId xmlns:a16="http://schemas.microsoft.com/office/drawing/2014/main" id="{954696C1-B1F8-48C2-9081-244DCFEDA8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41569" y="1106487"/>
                <a:ext cx="130175" cy="30163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73" y="0"/>
                  </a:cxn>
                  <a:cxn ang="0">
                    <a:pos x="77" y="1"/>
                  </a:cxn>
                  <a:cxn ang="0">
                    <a:pos x="82" y="7"/>
                  </a:cxn>
                  <a:cxn ang="0">
                    <a:pos x="82" y="14"/>
                  </a:cxn>
                  <a:cxn ang="0">
                    <a:pos x="79" y="15"/>
                  </a:cxn>
                  <a:cxn ang="0">
                    <a:pos x="77" y="17"/>
                  </a:cxn>
                  <a:cxn ang="0">
                    <a:pos x="73" y="19"/>
                  </a:cxn>
                  <a:cxn ang="0">
                    <a:pos x="9" y="19"/>
                  </a:cxn>
                  <a:cxn ang="0">
                    <a:pos x="2" y="15"/>
                  </a:cxn>
                  <a:cxn ang="0">
                    <a:pos x="0" y="14"/>
                  </a:cxn>
                  <a:cxn ang="0">
                    <a:pos x="0" y="7"/>
                  </a:cxn>
                  <a:cxn ang="0">
                    <a:pos x="2" y="3"/>
                  </a:cxn>
                  <a:cxn ang="0">
                    <a:pos x="9" y="0"/>
                  </a:cxn>
                </a:cxnLst>
                <a:rect l="0" t="0" r="r" b="b"/>
                <a:pathLst>
                  <a:path w="82" h="19">
                    <a:moveTo>
                      <a:pt x="9" y="0"/>
                    </a:moveTo>
                    <a:lnTo>
                      <a:pt x="73" y="0"/>
                    </a:lnTo>
                    <a:lnTo>
                      <a:pt x="77" y="1"/>
                    </a:lnTo>
                    <a:lnTo>
                      <a:pt x="82" y="7"/>
                    </a:lnTo>
                    <a:lnTo>
                      <a:pt x="82" y="14"/>
                    </a:lnTo>
                    <a:lnTo>
                      <a:pt x="79" y="15"/>
                    </a:lnTo>
                    <a:lnTo>
                      <a:pt x="77" y="17"/>
                    </a:lnTo>
                    <a:lnTo>
                      <a:pt x="73" y="19"/>
                    </a:lnTo>
                    <a:lnTo>
                      <a:pt x="9" y="19"/>
                    </a:lnTo>
                    <a:lnTo>
                      <a:pt x="2" y="15"/>
                    </a:lnTo>
                    <a:lnTo>
                      <a:pt x="0" y="14"/>
                    </a:lnTo>
                    <a:lnTo>
                      <a:pt x="0" y="7"/>
                    </a:lnTo>
                    <a:lnTo>
                      <a:pt x="2" y="3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4252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2" name="Freeform 317">
                <a:extLst>
                  <a:ext uri="{FF2B5EF4-FFF2-40B4-BE49-F238E27FC236}">
                    <a16:creationId xmlns:a16="http://schemas.microsoft.com/office/drawing/2014/main" id="{0BE9C73C-BA4A-4797-A049-E9F69BB6B7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24181" y="1106487"/>
                <a:ext cx="130175" cy="3016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71" y="0"/>
                  </a:cxn>
                  <a:cxn ang="0">
                    <a:pos x="78" y="3"/>
                  </a:cxn>
                  <a:cxn ang="0">
                    <a:pos x="82" y="10"/>
                  </a:cxn>
                  <a:cxn ang="0">
                    <a:pos x="80" y="14"/>
                  </a:cxn>
                  <a:cxn ang="0">
                    <a:pos x="78" y="15"/>
                  </a:cxn>
                  <a:cxn ang="0">
                    <a:pos x="71" y="19"/>
                  </a:cxn>
                  <a:cxn ang="0">
                    <a:pos x="8" y="19"/>
                  </a:cxn>
                  <a:cxn ang="0">
                    <a:pos x="1" y="15"/>
                  </a:cxn>
                  <a:cxn ang="0">
                    <a:pos x="0" y="14"/>
                  </a:cxn>
                  <a:cxn ang="0">
                    <a:pos x="0" y="7"/>
                  </a:cxn>
                  <a:cxn ang="0">
                    <a:pos x="1" y="3"/>
                  </a:cxn>
                  <a:cxn ang="0">
                    <a:pos x="8" y="0"/>
                  </a:cxn>
                </a:cxnLst>
                <a:rect l="0" t="0" r="r" b="b"/>
                <a:pathLst>
                  <a:path w="82" h="19">
                    <a:moveTo>
                      <a:pt x="8" y="0"/>
                    </a:moveTo>
                    <a:lnTo>
                      <a:pt x="71" y="0"/>
                    </a:lnTo>
                    <a:lnTo>
                      <a:pt x="78" y="3"/>
                    </a:lnTo>
                    <a:lnTo>
                      <a:pt x="82" y="10"/>
                    </a:lnTo>
                    <a:lnTo>
                      <a:pt x="80" y="14"/>
                    </a:lnTo>
                    <a:lnTo>
                      <a:pt x="78" y="15"/>
                    </a:lnTo>
                    <a:lnTo>
                      <a:pt x="71" y="19"/>
                    </a:lnTo>
                    <a:lnTo>
                      <a:pt x="8" y="19"/>
                    </a:lnTo>
                    <a:lnTo>
                      <a:pt x="1" y="15"/>
                    </a:lnTo>
                    <a:lnTo>
                      <a:pt x="0" y="14"/>
                    </a:lnTo>
                    <a:lnTo>
                      <a:pt x="0" y="7"/>
                    </a:lnTo>
                    <a:lnTo>
                      <a:pt x="1" y="3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4252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3" name="Freeform 318">
                <a:extLst>
                  <a:ext uri="{FF2B5EF4-FFF2-40B4-BE49-F238E27FC236}">
                    <a16:creationId xmlns:a16="http://schemas.microsoft.com/office/drawing/2014/main" id="{A9B4F054-10C9-4A3C-B7BB-C73DB51AC8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13019" y="812800"/>
                <a:ext cx="77788" cy="115888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1" y="0"/>
                  </a:cxn>
                  <a:cxn ang="0">
                    <a:pos x="14" y="1"/>
                  </a:cxn>
                  <a:cxn ang="0">
                    <a:pos x="16" y="3"/>
                  </a:cxn>
                  <a:cxn ang="0">
                    <a:pos x="48" y="59"/>
                  </a:cxn>
                  <a:cxn ang="0">
                    <a:pos x="49" y="62"/>
                  </a:cxn>
                  <a:cxn ang="0">
                    <a:pos x="49" y="66"/>
                  </a:cxn>
                  <a:cxn ang="0">
                    <a:pos x="48" y="69"/>
                  </a:cxn>
                  <a:cxn ang="0">
                    <a:pos x="46" y="71"/>
                  </a:cxn>
                  <a:cxn ang="0">
                    <a:pos x="44" y="71"/>
                  </a:cxn>
                  <a:cxn ang="0">
                    <a:pos x="41" y="73"/>
                  </a:cxn>
                  <a:cxn ang="0">
                    <a:pos x="37" y="73"/>
                  </a:cxn>
                  <a:cxn ang="0">
                    <a:pos x="34" y="71"/>
                  </a:cxn>
                  <a:cxn ang="0">
                    <a:pos x="32" y="68"/>
                  </a:cxn>
                  <a:cxn ang="0">
                    <a:pos x="0" y="14"/>
                  </a:cxn>
                  <a:cxn ang="0">
                    <a:pos x="0" y="3"/>
                  </a:cxn>
                  <a:cxn ang="0">
                    <a:pos x="4" y="0"/>
                  </a:cxn>
                </a:cxnLst>
                <a:rect l="0" t="0" r="r" b="b"/>
                <a:pathLst>
                  <a:path w="49" h="73">
                    <a:moveTo>
                      <a:pt x="4" y="0"/>
                    </a:moveTo>
                    <a:lnTo>
                      <a:pt x="11" y="0"/>
                    </a:lnTo>
                    <a:lnTo>
                      <a:pt x="14" y="1"/>
                    </a:lnTo>
                    <a:lnTo>
                      <a:pt x="16" y="3"/>
                    </a:lnTo>
                    <a:lnTo>
                      <a:pt x="48" y="59"/>
                    </a:lnTo>
                    <a:lnTo>
                      <a:pt x="49" y="62"/>
                    </a:lnTo>
                    <a:lnTo>
                      <a:pt x="49" y="66"/>
                    </a:lnTo>
                    <a:lnTo>
                      <a:pt x="48" y="69"/>
                    </a:lnTo>
                    <a:lnTo>
                      <a:pt x="46" y="71"/>
                    </a:lnTo>
                    <a:lnTo>
                      <a:pt x="44" y="71"/>
                    </a:lnTo>
                    <a:lnTo>
                      <a:pt x="41" y="73"/>
                    </a:lnTo>
                    <a:lnTo>
                      <a:pt x="37" y="73"/>
                    </a:lnTo>
                    <a:lnTo>
                      <a:pt x="34" y="71"/>
                    </a:lnTo>
                    <a:lnTo>
                      <a:pt x="32" y="68"/>
                    </a:lnTo>
                    <a:lnTo>
                      <a:pt x="0" y="14"/>
                    </a:lnTo>
                    <a:lnTo>
                      <a:pt x="0" y="3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4252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4" name="Freeform 319">
                <a:extLst>
                  <a:ext uri="{FF2B5EF4-FFF2-40B4-BE49-F238E27FC236}">
                    <a16:creationId xmlns:a16="http://schemas.microsoft.com/office/drawing/2014/main" id="{50543E1A-25C2-46A0-AE55-A497218122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05119" y="1316037"/>
                <a:ext cx="77788" cy="11430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0" y="0"/>
                  </a:cxn>
                  <a:cxn ang="0">
                    <a:pos x="14" y="2"/>
                  </a:cxn>
                  <a:cxn ang="0">
                    <a:pos x="15" y="4"/>
                  </a:cxn>
                  <a:cxn ang="0">
                    <a:pos x="47" y="60"/>
                  </a:cxn>
                  <a:cxn ang="0">
                    <a:pos x="49" y="63"/>
                  </a:cxn>
                  <a:cxn ang="0">
                    <a:pos x="49" y="65"/>
                  </a:cxn>
                  <a:cxn ang="0">
                    <a:pos x="45" y="72"/>
                  </a:cxn>
                  <a:cxn ang="0">
                    <a:pos x="40" y="72"/>
                  </a:cxn>
                  <a:cxn ang="0">
                    <a:pos x="35" y="70"/>
                  </a:cxn>
                  <a:cxn ang="0">
                    <a:pos x="31" y="68"/>
                  </a:cxn>
                  <a:cxn ang="0">
                    <a:pos x="0" y="13"/>
                  </a:cxn>
                  <a:cxn ang="0">
                    <a:pos x="0" y="6"/>
                  </a:cxn>
                  <a:cxn ang="0">
                    <a:pos x="1" y="4"/>
                  </a:cxn>
                  <a:cxn ang="0">
                    <a:pos x="3" y="0"/>
                  </a:cxn>
                </a:cxnLst>
                <a:rect l="0" t="0" r="r" b="b"/>
                <a:pathLst>
                  <a:path w="49" h="72">
                    <a:moveTo>
                      <a:pt x="3" y="0"/>
                    </a:moveTo>
                    <a:lnTo>
                      <a:pt x="10" y="0"/>
                    </a:lnTo>
                    <a:lnTo>
                      <a:pt x="14" y="2"/>
                    </a:lnTo>
                    <a:lnTo>
                      <a:pt x="15" y="4"/>
                    </a:lnTo>
                    <a:lnTo>
                      <a:pt x="47" y="60"/>
                    </a:lnTo>
                    <a:lnTo>
                      <a:pt x="49" y="63"/>
                    </a:lnTo>
                    <a:lnTo>
                      <a:pt x="49" y="65"/>
                    </a:lnTo>
                    <a:lnTo>
                      <a:pt x="45" y="72"/>
                    </a:lnTo>
                    <a:lnTo>
                      <a:pt x="40" y="72"/>
                    </a:lnTo>
                    <a:lnTo>
                      <a:pt x="35" y="70"/>
                    </a:lnTo>
                    <a:lnTo>
                      <a:pt x="31" y="68"/>
                    </a:lnTo>
                    <a:lnTo>
                      <a:pt x="0" y="13"/>
                    </a:lnTo>
                    <a:lnTo>
                      <a:pt x="0" y="6"/>
                    </a:lnTo>
                    <a:lnTo>
                      <a:pt x="1" y="4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4252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5" name="Freeform 320">
                <a:extLst>
                  <a:ext uri="{FF2B5EF4-FFF2-40B4-BE49-F238E27FC236}">
                    <a16:creationId xmlns:a16="http://schemas.microsoft.com/office/drawing/2014/main" id="{4633E714-4BD0-40E0-91AC-ED70E689D9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9194" y="936625"/>
                <a:ext cx="112713" cy="7778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9" y="0"/>
                  </a:cxn>
                  <a:cxn ang="0">
                    <a:pos x="12" y="2"/>
                  </a:cxn>
                  <a:cxn ang="0">
                    <a:pos x="68" y="33"/>
                  </a:cxn>
                  <a:cxn ang="0">
                    <a:pos x="70" y="35"/>
                  </a:cxn>
                  <a:cxn ang="0">
                    <a:pos x="71" y="39"/>
                  </a:cxn>
                  <a:cxn ang="0">
                    <a:pos x="71" y="46"/>
                  </a:cxn>
                  <a:cxn ang="0">
                    <a:pos x="68" y="47"/>
                  </a:cxn>
                  <a:cxn ang="0">
                    <a:pos x="63" y="49"/>
                  </a:cxn>
                  <a:cxn ang="0">
                    <a:pos x="59" y="49"/>
                  </a:cxn>
                  <a:cxn ang="0">
                    <a:pos x="3" y="18"/>
                  </a:cxn>
                  <a:cxn ang="0">
                    <a:pos x="0" y="14"/>
                  </a:cxn>
                  <a:cxn ang="0">
                    <a:pos x="0" y="4"/>
                  </a:cxn>
                  <a:cxn ang="0">
                    <a:pos x="7" y="0"/>
                  </a:cxn>
                </a:cxnLst>
                <a:rect l="0" t="0" r="r" b="b"/>
                <a:pathLst>
                  <a:path w="71" h="49">
                    <a:moveTo>
                      <a:pt x="7" y="0"/>
                    </a:moveTo>
                    <a:lnTo>
                      <a:pt x="9" y="0"/>
                    </a:lnTo>
                    <a:lnTo>
                      <a:pt x="12" y="2"/>
                    </a:lnTo>
                    <a:lnTo>
                      <a:pt x="68" y="33"/>
                    </a:lnTo>
                    <a:lnTo>
                      <a:pt x="70" y="35"/>
                    </a:lnTo>
                    <a:lnTo>
                      <a:pt x="71" y="39"/>
                    </a:lnTo>
                    <a:lnTo>
                      <a:pt x="71" y="46"/>
                    </a:lnTo>
                    <a:lnTo>
                      <a:pt x="68" y="47"/>
                    </a:lnTo>
                    <a:lnTo>
                      <a:pt x="63" y="49"/>
                    </a:lnTo>
                    <a:lnTo>
                      <a:pt x="59" y="49"/>
                    </a:lnTo>
                    <a:lnTo>
                      <a:pt x="3" y="18"/>
                    </a:lnTo>
                    <a:lnTo>
                      <a:pt x="0" y="14"/>
                    </a:lnTo>
                    <a:lnTo>
                      <a:pt x="0" y="4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4252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6" name="Freeform 321">
                <a:extLst>
                  <a:ext uri="{FF2B5EF4-FFF2-40B4-BE49-F238E27FC236}">
                    <a16:creationId xmlns:a16="http://schemas.microsoft.com/office/drawing/2014/main" id="{A65C88B5-E3B7-4ECF-B17C-303D14C09C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90844" y="1227137"/>
                <a:ext cx="115888" cy="7778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4" y="0"/>
                  </a:cxn>
                  <a:cxn ang="0">
                    <a:pos x="70" y="34"/>
                  </a:cxn>
                  <a:cxn ang="0">
                    <a:pos x="71" y="35"/>
                  </a:cxn>
                  <a:cxn ang="0">
                    <a:pos x="73" y="39"/>
                  </a:cxn>
                  <a:cxn ang="0">
                    <a:pos x="73" y="42"/>
                  </a:cxn>
                  <a:cxn ang="0">
                    <a:pos x="71" y="46"/>
                  </a:cxn>
                  <a:cxn ang="0">
                    <a:pos x="68" y="49"/>
                  </a:cxn>
                  <a:cxn ang="0">
                    <a:pos x="59" y="49"/>
                  </a:cxn>
                  <a:cxn ang="0">
                    <a:pos x="5" y="16"/>
                  </a:cxn>
                  <a:cxn ang="0">
                    <a:pos x="2" y="14"/>
                  </a:cxn>
                  <a:cxn ang="0">
                    <a:pos x="2" y="11"/>
                  </a:cxn>
                  <a:cxn ang="0">
                    <a:pos x="0" y="7"/>
                  </a:cxn>
                  <a:cxn ang="0">
                    <a:pos x="2" y="4"/>
                  </a:cxn>
                  <a:cxn ang="0">
                    <a:pos x="3" y="2"/>
                  </a:cxn>
                  <a:cxn ang="0">
                    <a:pos x="7" y="0"/>
                  </a:cxn>
                </a:cxnLst>
                <a:rect l="0" t="0" r="r" b="b"/>
                <a:pathLst>
                  <a:path w="73" h="49">
                    <a:moveTo>
                      <a:pt x="7" y="0"/>
                    </a:moveTo>
                    <a:lnTo>
                      <a:pt x="14" y="0"/>
                    </a:lnTo>
                    <a:lnTo>
                      <a:pt x="70" y="34"/>
                    </a:lnTo>
                    <a:lnTo>
                      <a:pt x="71" y="35"/>
                    </a:lnTo>
                    <a:lnTo>
                      <a:pt x="73" y="39"/>
                    </a:lnTo>
                    <a:lnTo>
                      <a:pt x="73" y="42"/>
                    </a:lnTo>
                    <a:lnTo>
                      <a:pt x="71" y="46"/>
                    </a:lnTo>
                    <a:lnTo>
                      <a:pt x="68" y="49"/>
                    </a:lnTo>
                    <a:lnTo>
                      <a:pt x="59" y="49"/>
                    </a:lnTo>
                    <a:lnTo>
                      <a:pt x="5" y="16"/>
                    </a:lnTo>
                    <a:lnTo>
                      <a:pt x="2" y="14"/>
                    </a:lnTo>
                    <a:lnTo>
                      <a:pt x="2" y="11"/>
                    </a:lnTo>
                    <a:lnTo>
                      <a:pt x="0" y="7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4252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7" name="Freeform 322">
                <a:extLst>
                  <a:ext uri="{FF2B5EF4-FFF2-40B4-BE49-F238E27FC236}">
                    <a16:creationId xmlns:a16="http://schemas.microsoft.com/office/drawing/2014/main" id="{CAD6A0D4-FCA5-4A80-B234-1C0F228535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90844" y="936625"/>
                <a:ext cx="115888" cy="77788"/>
              </a:xfrm>
              <a:custGeom>
                <a:avLst/>
                <a:gdLst/>
                <a:ahLst/>
                <a:cxnLst>
                  <a:cxn ang="0">
                    <a:pos x="63" y="0"/>
                  </a:cxn>
                  <a:cxn ang="0">
                    <a:pos x="66" y="0"/>
                  </a:cxn>
                  <a:cxn ang="0">
                    <a:pos x="70" y="2"/>
                  </a:cxn>
                  <a:cxn ang="0">
                    <a:pos x="71" y="4"/>
                  </a:cxn>
                  <a:cxn ang="0">
                    <a:pos x="73" y="7"/>
                  </a:cxn>
                  <a:cxn ang="0">
                    <a:pos x="73" y="11"/>
                  </a:cxn>
                  <a:cxn ang="0">
                    <a:pos x="70" y="18"/>
                  </a:cxn>
                  <a:cxn ang="0">
                    <a:pos x="14" y="49"/>
                  </a:cxn>
                  <a:cxn ang="0">
                    <a:pos x="7" y="49"/>
                  </a:cxn>
                  <a:cxn ang="0">
                    <a:pos x="3" y="47"/>
                  </a:cxn>
                  <a:cxn ang="0">
                    <a:pos x="2" y="46"/>
                  </a:cxn>
                  <a:cxn ang="0">
                    <a:pos x="0" y="42"/>
                  </a:cxn>
                  <a:cxn ang="0">
                    <a:pos x="2" y="39"/>
                  </a:cxn>
                  <a:cxn ang="0">
                    <a:pos x="2" y="35"/>
                  </a:cxn>
                  <a:cxn ang="0">
                    <a:pos x="5" y="33"/>
                  </a:cxn>
                  <a:cxn ang="0">
                    <a:pos x="59" y="2"/>
                  </a:cxn>
                  <a:cxn ang="0">
                    <a:pos x="63" y="0"/>
                  </a:cxn>
                </a:cxnLst>
                <a:rect l="0" t="0" r="r" b="b"/>
                <a:pathLst>
                  <a:path w="73" h="49">
                    <a:moveTo>
                      <a:pt x="63" y="0"/>
                    </a:moveTo>
                    <a:lnTo>
                      <a:pt x="66" y="0"/>
                    </a:lnTo>
                    <a:lnTo>
                      <a:pt x="70" y="2"/>
                    </a:lnTo>
                    <a:lnTo>
                      <a:pt x="71" y="4"/>
                    </a:lnTo>
                    <a:lnTo>
                      <a:pt x="73" y="7"/>
                    </a:lnTo>
                    <a:lnTo>
                      <a:pt x="73" y="11"/>
                    </a:lnTo>
                    <a:lnTo>
                      <a:pt x="70" y="18"/>
                    </a:lnTo>
                    <a:lnTo>
                      <a:pt x="14" y="49"/>
                    </a:lnTo>
                    <a:lnTo>
                      <a:pt x="7" y="49"/>
                    </a:lnTo>
                    <a:lnTo>
                      <a:pt x="3" y="47"/>
                    </a:lnTo>
                    <a:lnTo>
                      <a:pt x="2" y="46"/>
                    </a:lnTo>
                    <a:lnTo>
                      <a:pt x="0" y="42"/>
                    </a:lnTo>
                    <a:lnTo>
                      <a:pt x="2" y="39"/>
                    </a:lnTo>
                    <a:lnTo>
                      <a:pt x="2" y="35"/>
                    </a:lnTo>
                    <a:lnTo>
                      <a:pt x="5" y="33"/>
                    </a:lnTo>
                    <a:lnTo>
                      <a:pt x="59" y="2"/>
                    </a:lnTo>
                    <a:lnTo>
                      <a:pt x="6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4252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8" name="Freeform 323">
                <a:extLst>
                  <a:ext uri="{FF2B5EF4-FFF2-40B4-BE49-F238E27FC236}">
                    <a16:creationId xmlns:a16="http://schemas.microsoft.com/office/drawing/2014/main" id="{053A16CF-021E-410C-B302-F979117818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9194" y="1227137"/>
                <a:ext cx="112713" cy="77788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66" y="0"/>
                  </a:cxn>
                  <a:cxn ang="0">
                    <a:pos x="68" y="2"/>
                  </a:cxn>
                  <a:cxn ang="0">
                    <a:pos x="71" y="4"/>
                  </a:cxn>
                  <a:cxn ang="0">
                    <a:pos x="71" y="11"/>
                  </a:cxn>
                  <a:cxn ang="0">
                    <a:pos x="70" y="14"/>
                  </a:cxn>
                  <a:cxn ang="0">
                    <a:pos x="68" y="16"/>
                  </a:cxn>
                  <a:cxn ang="0">
                    <a:pos x="12" y="49"/>
                  </a:cxn>
                  <a:cxn ang="0">
                    <a:pos x="9" y="49"/>
                  </a:cxn>
                  <a:cxn ang="0">
                    <a:pos x="3" y="48"/>
                  </a:cxn>
                  <a:cxn ang="0">
                    <a:pos x="0" y="46"/>
                  </a:cxn>
                  <a:cxn ang="0">
                    <a:pos x="0" y="39"/>
                  </a:cxn>
                  <a:cxn ang="0">
                    <a:pos x="2" y="35"/>
                  </a:cxn>
                  <a:cxn ang="0">
                    <a:pos x="3" y="34"/>
                  </a:cxn>
                  <a:cxn ang="0">
                    <a:pos x="59" y="0"/>
                  </a:cxn>
                </a:cxnLst>
                <a:rect l="0" t="0" r="r" b="b"/>
                <a:pathLst>
                  <a:path w="71" h="49">
                    <a:moveTo>
                      <a:pt x="59" y="0"/>
                    </a:moveTo>
                    <a:lnTo>
                      <a:pt x="66" y="0"/>
                    </a:lnTo>
                    <a:lnTo>
                      <a:pt x="68" y="2"/>
                    </a:lnTo>
                    <a:lnTo>
                      <a:pt x="71" y="4"/>
                    </a:lnTo>
                    <a:lnTo>
                      <a:pt x="71" y="11"/>
                    </a:lnTo>
                    <a:lnTo>
                      <a:pt x="70" y="14"/>
                    </a:lnTo>
                    <a:lnTo>
                      <a:pt x="68" y="16"/>
                    </a:lnTo>
                    <a:lnTo>
                      <a:pt x="12" y="49"/>
                    </a:lnTo>
                    <a:lnTo>
                      <a:pt x="9" y="49"/>
                    </a:lnTo>
                    <a:lnTo>
                      <a:pt x="3" y="48"/>
                    </a:lnTo>
                    <a:lnTo>
                      <a:pt x="0" y="46"/>
                    </a:lnTo>
                    <a:lnTo>
                      <a:pt x="0" y="39"/>
                    </a:lnTo>
                    <a:lnTo>
                      <a:pt x="2" y="35"/>
                    </a:lnTo>
                    <a:lnTo>
                      <a:pt x="3" y="34"/>
                    </a:lnTo>
                    <a:lnTo>
                      <a:pt x="5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4252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9" name="Freeform 324">
                <a:extLst>
                  <a:ext uri="{FF2B5EF4-FFF2-40B4-BE49-F238E27FC236}">
                    <a16:creationId xmlns:a16="http://schemas.microsoft.com/office/drawing/2014/main" id="{998B4FD7-26D8-4C96-B4CC-41887BA48A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13019" y="1316037"/>
                <a:ext cx="77788" cy="114300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46" y="0"/>
                  </a:cxn>
                  <a:cxn ang="0">
                    <a:pos x="48" y="4"/>
                  </a:cxn>
                  <a:cxn ang="0">
                    <a:pos x="49" y="6"/>
                  </a:cxn>
                  <a:cxn ang="0">
                    <a:pos x="49" y="9"/>
                  </a:cxn>
                  <a:cxn ang="0">
                    <a:pos x="48" y="13"/>
                  </a:cxn>
                  <a:cxn ang="0">
                    <a:pos x="16" y="68"/>
                  </a:cxn>
                  <a:cxn ang="0">
                    <a:pos x="13" y="72"/>
                  </a:cxn>
                  <a:cxn ang="0">
                    <a:pos x="4" y="72"/>
                  </a:cxn>
                  <a:cxn ang="0">
                    <a:pos x="0" y="65"/>
                  </a:cxn>
                  <a:cxn ang="0">
                    <a:pos x="0" y="60"/>
                  </a:cxn>
                  <a:cxn ang="0">
                    <a:pos x="32" y="4"/>
                  </a:cxn>
                  <a:cxn ang="0">
                    <a:pos x="35" y="0"/>
                  </a:cxn>
                </a:cxnLst>
                <a:rect l="0" t="0" r="r" b="b"/>
                <a:pathLst>
                  <a:path w="49" h="72">
                    <a:moveTo>
                      <a:pt x="35" y="0"/>
                    </a:moveTo>
                    <a:lnTo>
                      <a:pt x="46" y="0"/>
                    </a:lnTo>
                    <a:lnTo>
                      <a:pt x="48" y="4"/>
                    </a:lnTo>
                    <a:lnTo>
                      <a:pt x="49" y="6"/>
                    </a:lnTo>
                    <a:lnTo>
                      <a:pt x="49" y="9"/>
                    </a:lnTo>
                    <a:lnTo>
                      <a:pt x="48" y="13"/>
                    </a:lnTo>
                    <a:lnTo>
                      <a:pt x="16" y="68"/>
                    </a:lnTo>
                    <a:lnTo>
                      <a:pt x="13" y="72"/>
                    </a:lnTo>
                    <a:lnTo>
                      <a:pt x="4" y="72"/>
                    </a:lnTo>
                    <a:lnTo>
                      <a:pt x="0" y="65"/>
                    </a:lnTo>
                    <a:lnTo>
                      <a:pt x="0" y="60"/>
                    </a:lnTo>
                    <a:lnTo>
                      <a:pt x="32" y="4"/>
                    </a:lnTo>
                    <a:lnTo>
                      <a:pt x="3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4252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0" name="Freeform 325">
                <a:extLst>
                  <a:ext uri="{FF2B5EF4-FFF2-40B4-BE49-F238E27FC236}">
                    <a16:creationId xmlns:a16="http://schemas.microsoft.com/office/drawing/2014/main" id="{EEB8E218-B04F-4509-8BDF-6B0D6787F6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05119" y="812800"/>
                <a:ext cx="77788" cy="115888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45" y="0"/>
                  </a:cxn>
                  <a:cxn ang="0">
                    <a:pos x="49" y="7"/>
                  </a:cxn>
                  <a:cxn ang="0">
                    <a:pos x="49" y="10"/>
                  </a:cxn>
                  <a:cxn ang="0">
                    <a:pos x="47" y="14"/>
                  </a:cxn>
                  <a:cxn ang="0">
                    <a:pos x="15" y="68"/>
                  </a:cxn>
                  <a:cxn ang="0">
                    <a:pos x="14" y="71"/>
                  </a:cxn>
                  <a:cxn ang="0">
                    <a:pos x="10" y="73"/>
                  </a:cxn>
                  <a:cxn ang="0">
                    <a:pos x="8" y="73"/>
                  </a:cxn>
                  <a:cxn ang="0">
                    <a:pos x="7" y="71"/>
                  </a:cxn>
                  <a:cxn ang="0">
                    <a:pos x="3" y="71"/>
                  </a:cxn>
                  <a:cxn ang="0">
                    <a:pos x="1" y="69"/>
                  </a:cxn>
                  <a:cxn ang="0">
                    <a:pos x="0" y="66"/>
                  </a:cxn>
                  <a:cxn ang="0">
                    <a:pos x="0" y="59"/>
                  </a:cxn>
                  <a:cxn ang="0">
                    <a:pos x="31" y="3"/>
                  </a:cxn>
                  <a:cxn ang="0">
                    <a:pos x="35" y="0"/>
                  </a:cxn>
                </a:cxnLst>
                <a:rect l="0" t="0" r="r" b="b"/>
                <a:pathLst>
                  <a:path w="49" h="73">
                    <a:moveTo>
                      <a:pt x="35" y="0"/>
                    </a:moveTo>
                    <a:lnTo>
                      <a:pt x="45" y="0"/>
                    </a:lnTo>
                    <a:lnTo>
                      <a:pt x="49" y="7"/>
                    </a:lnTo>
                    <a:lnTo>
                      <a:pt x="49" y="10"/>
                    </a:lnTo>
                    <a:lnTo>
                      <a:pt x="47" y="14"/>
                    </a:lnTo>
                    <a:lnTo>
                      <a:pt x="15" y="68"/>
                    </a:lnTo>
                    <a:lnTo>
                      <a:pt x="14" y="71"/>
                    </a:lnTo>
                    <a:lnTo>
                      <a:pt x="10" y="73"/>
                    </a:lnTo>
                    <a:lnTo>
                      <a:pt x="8" y="73"/>
                    </a:lnTo>
                    <a:lnTo>
                      <a:pt x="7" y="71"/>
                    </a:lnTo>
                    <a:lnTo>
                      <a:pt x="3" y="71"/>
                    </a:lnTo>
                    <a:lnTo>
                      <a:pt x="1" y="69"/>
                    </a:lnTo>
                    <a:lnTo>
                      <a:pt x="0" y="66"/>
                    </a:lnTo>
                    <a:lnTo>
                      <a:pt x="0" y="59"/>
                    </a:lnTo>
                    <a:lnTo>
                      <a:pt x="31" y="3"/>
                    </a:lnTo>
                    <a:lnTo>
                      <a:pt x="3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4252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1" name="Freeform 326">
                <a:extLst>
                  <a:ext uri="{FF2B5EF4-FFF2-40B4-BE49-F238E27FC236}">
                    <a16:creationId xmlns:a16="http://schemas.microsoft.com/office/drawing/2014/main" id="{61F769B3-EDAA-47F5-9108-8A872C9930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65419" y="1379537"/>
                <a:ext cx="28575" cy="28575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3" y="0"/>
                  </a:cxn>
                  <a:cxn ang="0">
                    <a:pos x="16" y="2"/>
                  </a:cxn>
                  <a:cxn ang="0">
                    <a:pos x="18" y="6"/>
                  </a:cxn>
                  <a:cxn ang="0">
                    <a:pos x="18" y="13"/>
                  </a:cxn>
                  <a:cxn ang="0">
                    <a:pos x="16" y="16"/>
                  </a:cxn>
                  <a:cxn ang="0">
                    <a:pos x="13" y="18"/>
                  </a:cxn>
                  <a:cxn ang="0">
                    <a:pos x="6" y="18"/>
                  </a:cxn>
                  <a:cxn ang="0">
                    <a:pos x="2" y="16"/>
                  </a:cxn>
                  <a:cxn ang="0">
                    <a:pos x="0" y="13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6" y="0"/>
                  </a:cxn>
                </a:cxnLst>
                <a:rect l="0" t="0" r="r" b="b"/>
                <a:pathLst>
                  <a:path w="18" h="18">
                    <a:moveTo>
                      <a:pt x="6" y="0"/>
                    </a:moveTo>
                    <a:lnTo>
                      <a:pt x="13" y="0"/>
                    </a:lnTo>
                    <a:lnTo>
                      <a:pt x="16" y="2"/>
                    </a:lnTo>
                    <a:lnTo>
                      <a:pt x="18" y="6"/>
                    </a:lnTo>
                    <a:lnTo>
                      <a:pt x="18" y="13"/>
                    </a:lnTo>
                    <a:lnTo>
                      <a:pt x="16" y="16"/>
                    </a:lnTo>
                    <a:lnTo>
                      <a:pt x="13" y="18"/>
                    </a:lnTo>
                    <a:lnTo>
                      <a:pt x="6" y="18"/>
                    </a:lnTo>
                    <a:lnTo>
                      <a:pt x="2" y="16"/>
                    </a:lnTo>
                    <a:lnTo>
                      <a:pt x="0" y="13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4252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2" name="Freeform 327">
                <a:extLst>
                  <a:ext uri="{FF2B5EF4-FFF2-40B4-BE49-F238E27FC236}">
                    <a16:creationId xmlns:a16="http://schemas.microsoft.com/office/drawing/2014/main" id="{0E09B02F-7FCC-4BC9-9427-DECF6436AEB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043194" y="1011237"/>
                <a:ext cx="106363" cy="247650"/>
              </a:xfrm>
              <a:custGeom>
                <a:avLst/>
                <a:gdLst/>
                <a:ahLst/>
                <a:cxnLst>
                  <a:cxn ang="0">
                    <a:pos x="44" y="114"/>
                  </a:cxn>
                  <a:cxn ang="0">
                    <a:pos x="49" y="105"/>
                  </a:cxn>
                  <a:cxn ang="0">
                    <a:pos x="48" y="93"/>
                  </a:cxn>
                  <a:cxn ang="0">
                    <a:pos x="25" y="42"/>
                  </a:cxn>
                  <a:cxn ang="0">
                    <a:pos x="20" y="51"/>
                  </a:cxn>
                  <a:cxn ang="0">
                    <a:pos x="21" y="63"/>
                  </a:cxn>
                  <a:cxn ang="0">
                    <a:pos x="25" y="42"/>
                  </a:cxn>
                  <a:cxn ang="0">
                    <a:pos x="41" y="4"/>
                  </a:cxn>
                  <a:cxn ang="0">
                    <a:pos x="44" y="21"/>
                  </a:cxn>
                  <a:cxn ang="0">
                    <a:pos x="55" y="27"/>
                  </a:cxn>
                  <a:cxn ang="0">
                    <a:pos x="63" y="37"/>
                  </a:cxn>
                  <a:cxn ang="0">
                    <a:pos x="60" y="49"/>
                  </a:cxn>
                  <a:cxn ang="0">
                    <a:pos x="49" y="47"/>
                  </a:cxn>
                  <a:cxn ang="0">
                    <a:pos x="44" y="70"/>
                  </a:cxn>
                  <a:cxn ang="0">
                    <a:pos x="63" y="88"/>
                  </a:cxn>
                  <a:cxn ang="0">
                    <a:pos x="63" y="116"/>
                  </a:cxn>
                  <a:cxn ang="0">
                    <a:pos x="44" y="135"/>
                  </a:cxn>
                  <a:cxn ang="0">
                    <a:pos x="41" y="152"/>
                  </a:cxn>
                  <a:cxn ang="0">
                    <a:pos x="27" y="152"/>
                  </a:cxn>
                  <a:cxn ang="0">
                    <a:pos x="25" y="135"/>
                  </a:cxn>
                  <a:cxn ang="0">
                    <a:pos x="14" y="129"/>
                  </a:cxn>
                  <a:cxn ang="0">
                    <a:pos x="6" y="119"/>
                  </a:cxn>
                  <a:cxn ang="0">
                    <a:pos x="6" y="112"/>
                  </a:cxn>
                  <a:cxn ang="0">
                    <a:pos x="9" y="107"/>
                  </a:cxn>
                  <a:cxn ang="0">
                    <a:pos x="18" y="109"/>
                  </a:cxn>
                  <a:cxn ang="0">
                    <a:pos x="23" y="112"/>
                  </a:cxn>
                  <a:cxn ang="0">
                    <a:pos x="25" y="114"/>
                  </a:cxn>
                  <a:cxn ang="0">
                    <a:pos x="13" y="79"/>
                  </a:cxn>
                  <a:cxn ang="0">
                    <a:pos x="0" y="54"/>
                  </a:cxn>
                  <a:cxn ang="0">
                    <a:pos x="13" y="28"/>
                  </a:cxn>
                  <a:cxn ang="0">
                    <a:pos x="25" y="7"/>
                  </a:cxn>
                  <a:cxn ang="0">
                    <a:pos x="34" y="0"/>
                  </a:cxn>
                </a:cxnLst>
                <a:rect l="0" t="0" r="r" b="b"/>
                <a:pathLst>
                  <a:path w="67" h="156">
                    <a:moveTo>
                      <a:pt x="44" y="89"/>
                    </a:moveTo>
                    <a:lnTo>
                      <a:pt x="44" y="114"/>
                    </a:lnTo>
                    <a:lnTo>
                      <a:pt x="46" y="112"/>
                    </a:lnTo>
                    <a:lnTo>
                      <a:pt x="49" y="105"/>
                    </a:lnTo>
                    <a:lnTo>
                      <a:pt x="49" y="98"/>
                    </a:lnTo>
                    <a:lnTo>
                      <a:pt x="48" y="93"/>
                    </a:lnTo>
                    <a:lnTo>
                      <a:pt x="44" y="89"/>
                    </a:lnTo>
                    <a:close/>
                    <a:moveTo>
                      <a:pt x="25" y="42"/>
                    </a:moveTo>
                    <a:lnTo>
                      <a:pt x="23" y="44"/>
                    </a:lnTo>
                    <a:lnTo>
                      <a:pt x="20" y="51"/>
                    </a:lnTo>
                    <a:lnTo>
                      <a:pt x="20" y="58"/>
                    </a:lnTo>
                    <a:lnTo>
                      <a:pt x="21" y="63"/>
                    </a:lnTo>
                    <a:lnTo>
                      <a:pt x="25" y="67"/>
                    </a:lnTo>
                    <a:lnTo>
                      <a:pt x="25" y="42"/>
                    </a:lnTo>
                    <a:close/>
                    <a:moveTo>
                      <a:pt x="34" y="0"/>
                    </a:moveTo>
                    <a:lnTo>
                      <a:pt x="41" y="4"/>
                    </a:lnTo>
                    <a:lnTo>
                      <a:pt x="44" y="11"/>
                    </a:lnTo>
                    <a:lnTo>
                      <a:pt x="44" y="21"/>
                    </a:lnTo>
                    <a:lnTo>
                      <a:pt x="49" y="25"/>
                    </a:lnTo>
                    <a:lnTo>
                      <a:pt x="55" y="27"/>
                    </a:lnTo>
                    <a:lnTo>
                      <a:pt x="60" y="32"/>
                    </a:lnTo>
                    <a:lnTo>
                      <a:pt x="63" y="37"/>
                    </a:lnTo>
                    <a:lnTo>
                      <a:pt x="63" y="42"/>
                    </a:lnTo>
                    <a:lnTo>
                      <a:pt x="60" y="49"/>
                    </a:lnTo>
                    <a:lnTo>
                      <a:pt x="53" y="49"/>
                    </a:lnTo>
                    <a:lnTo>
                      <a:pt x="49" y="47"/>
                    </a:lnTo>
                    <a:lnTo>
                      <a:pt x="44" y="42"/>
                    </a:lnTo>
                    <a:lnTo>
                      <a:pt x="44" y="70"/>
                    </a:lnTo>
                    <a:lnTo>
                      <a:pt x="56" y="77"/>
                    </a:lnTo>
                    <a:lnTo>
                      <a:pt x="63" y="88"/>
                    </a:lnTo>
                    <a:lnTo>
                      <a:pt x="67" y="102"/>
                    </a:lnTo>
                    <a:lnTo>
                      <a:pt x="63" y="116"/>
                    </a:lnTo>
                    <a:lnTo>
                      <a:pt x="56" y="128"/>
                    </a:lnTo>
                    <a:lnTo>
                      <a:pt x="44" y="135"/>
                    </a:lnTo>
                    <a:lnTo>
                      <a:pt x="44" y="145"/>
                    </a:lnTo>
                    <a:lnTo>
                      <a:pt x="41" y="152"/>
                    </a:lnTo>
                    <a:lnTo>
                      <a:pt x="34" y="156"/>
                    </a:lnTo>
                    <a:lnTo>
                      <a:pt x="27" y="152"/>
                    </a:lnTo>
                    <a:lnTo>
                      <a:pt x="25" y="149"/>
                    </a:lnTo>
                    <a:lnTo>
                      <a:pt x="25" y="135"/>
                    </a:lnTo>
                    <a:lnTo>
                      <a:pt x="20" y="131"/>
                    </a:lnTo>
                    <a:lnTo>
                      <a:pt x="14" y="129"/>
                    </a:lnTo>
                    <a:lnTo>
                      <a:pt x="9" y="124"/>
                    </a:lnTo>
                    <a:lnTo>
                      <a:pt x="6" y="119"/>
                    </a:lnTo>
                    <a:lnTo>
                      <a:pt x="4" y="116"/>
                    </a:lnTo>
                    <a:lnTo>
                      <a:pt x="6" y="112"/>
                    </a:lnTo>
                    <a:lnTo>
                      <a:pt x="6" y="110"/>
                    </a:lnTo>
                    <a:lnTo>
                      <a:pt x="9" y="107"/>
                    </a:lnTo>
                    <a:lnTo>
                      <a:pt x="16" y="107"/>
                    </a:lnTo>
                    <a:lnTo>
                      <a:pt x="18" y="109"/>
                    </a:lnTo>
                    <a:lnTo>
                      <a:pt x="21" y="110"/>
                    </a:lnTo>
                    <a:lnTo>
                      <a:pt x="23" y="112"/>
                    </a:lnTo>
                    <a:lnTo>
                      <a:pt x="23" y="114"/>
                    </a:lnTo>
                    <a:lnTo>
                      <a:pt x="25" y="114"/>
                    </a:lnTo>
                    <a:lnTo>
                      <a:pt x="25" y="86"/>
                    </a:lnTo>
                    <a:lnTo>
                      <a:pt x="13" y="79"/>
                    </a:lnTo>
                    <a:lnTo>
                      <a:pt x="4" y="68"/>
                    </a:lnTo>
                    <a:lnTo>
                      <a:pt x="0" y="54"/>
                    </a:lnTo>
                    <a:lnTo>
                      <a:pt x="4" y="40"/>
                    </a:lnTo>
                    <a:lnTo>
                      <a:pt x="13" y="28"/>
                    </a:lnTo>
                    <a:lnTo>
                      <a:pt x="25" y="21"/>
                    </a:lnTo>
                    <a:lnTo>
                      <a:pt x="25" y="7"/>
                    </a:lnTo>
                    <a:lnTo>
                      <a:pt x="27" y="4"/>
                    </a:lnTo>
                    <a:lnTo>
                      <a:pt x="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4252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DFFD184-5EDD-F2EF-033E-18A1C6C6A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16" y="239133"/>
            <a:ext cx="5086350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4019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C0DF0-8635-566E-3B97-E2AF3264A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186" y="1340555"/>
            <a:ext cx="10515600" cy="1242977"/>
          </a:xfrm>
        </p:spPr>
        <p:txBody>
          <a:bodyPr>
            <a:noAutofit/>
          </a:bodyPr>
          <a:lstStyle/>
          <a:p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Run the report of the refund payments for audit trial:</a:t>
            </a:r>
            <a:b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MENU:  </a:t>
            </a:r>
            <a:r>
              <a:rPr lang="en-US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FCTOR1-30</a:t>
            </a:r>
            <a:r>
              <a:rPr lang="en-US" sz="20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Payment Analysis Report </a:t>
            </a:r>
            <a:b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Parameters:</a:t>
            </a: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187513-548B-68B1-2ECF-36A39ECD6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732" y="2784695"/>
            <a:ext cx="10997967" cy="36999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9415C5-54CC-C907-860B-420085FA4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608" y="132556"/>
            <a:ext cx="4905375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4612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08FD0-99F3-EBCF-3EDA-31B91D1F3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1342552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en-US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Run the payment analysis report of the refunds payments on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MENU:  </a:t>
            </a:r>
            <a:r>
              <a:rPr lang="en-US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FCTOR1-30:  Payment Analysis Report </a:t>
            </a:r>
            <a:br>
              <a:rPr lang="en-US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indly note that once the SD refund business process is concluded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OACB-1, the report shown “Payment File generated” on the report</a:t>
            </a:r>
            <a:br>
              <a:rPr lang="en-US" sz="1800" dirty="0"/>
            </a:br>
            <a:br>
              <a:rPr lang="en-GB" sz="1800" dirty="0"/>
            </a:br>
            <a:br>
              <a:rPr lang="en-GB" sz="1800" dirty="0"/>
            </a:br>
            <a:endParaRPr lang="en-GB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D5732E-C7ED-495B-7875-BD17D3397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8" y="2897981"/>
            <a:ext cx="10629552" cy="3100147"/>
          </a:xfrm>
          <a:prstGeom prst="rect">
            <a:avLst/>
          </a:prstGeom>
        </p:spPr>
      </p:pic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731D0BA5-5262-C5E1-F8D9-1890BC4FE9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5220" y="201704"/>
            <a:ext cx="4905375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9390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878C85-B859-FBE3-4D1F-B5B5532BCC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12002-42D3-129B-81CB-DF02F36753EE}"/>
              </a:ext>
            </a:extLst>
          </p:cNvPr>
          <p:cNvSpPr txBox="1">
            <a:spLocks/>
          </p:cNvSpPr>
          <p:nvPr/>
        </p:nvSpPr>
        <p:spPr>
          <a:xfrm>
            <a:off x="1686307" y="2102691"/>
            <a:ext cx="8841533" cy="4484775"/>
          </a:xfrm>
          <a:prstGeom prst="rect">
            <a:avLst/>
          </a:prstGeom>
        </p:spPr>
        <p:txBody>
          <a:bodyPr>
            <a:noAutofit/>
          </a:bodyPr>
          <a:lstStyle>
            <a:lvl1pPr marL="381133" indent="-381133" algn="l" defTabSz="508178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5789" indent="-317611" algn="l" defTabSz="508178" rtl="0" eaLnBrk="1" latinLnBrk="0" hangingPunct="1">
              <a:spcBef>
                <a:spcPct val="20000"/>
              </a:spcBef>
              <a:buFont typeface="Arial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0445" indent="-254089" algn="l" defTabSz="50817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622" indent="-254089" algn="l" defTabSz="508178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800" indent="-254089" algn="l" defTabSz="508178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4978" indent="-254089" algn="l" defTabSz="508178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03156" indent="-254089" algn="l" defTabSz="508178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1334" indent="-254089" algn="l" defTabSz="508178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9511" indent="-254089" algn="l" defTabSz="508178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515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1BFF01-FCFC-C7EA-6A96-9028A8B48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123" y="1362468"/>
            <a:ext cx="4257675" cy="46196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B061F7-E228-BCA4-4BA3-DFEAF2E49C5A}"/>
              </a:ext>
            </a:extLst>
          </p:cNvPr>
          <p:cNvSpPr txBox="1"/>
          <p:nvPr/>
        </p:nvSpPr>
        <p:spPr>
          <a:xfrm>
            <a:off x="5032442" y="637206"/>
            <a:ext cx="715955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6000" b="1" dirty="0"/>
              <a:t>THANK YOU. </a:t>
            </a:r>
          </a:p>
          <a:p>
            <a:endParaRPr lang="en-US" sz="6000" b="1" dirty="0"/>
          </a:p>
          <a:p>
            <a:r>
              <a:rPr lang="en-US" sz="6000" b="1" dirty="0"/>
              <a:t>QUESTIONS?</a:t>
            </a:r>
            <a:endParaRPr lang="en-NA" sz="6000" b="1" dirty="0"/>
          </a:p>
        </p:txBody>
      </p:sp>
    </p:spTree>
    <p:extLst>
      <p:ext uri="{BB962C8B-B14F-4D97-AF65-F5344CB8AC3E}">
        <p14:creationId xmlns:p14="http://schemas.microsoft.com/office/powerpoint/2010/main" val="2908613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21946E-F88F-3AA6-8731-1CD5AD51FE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4D238-0085-00C6-4C74-4E2934A42881}"/>
              </a:ext>
            </a:extLst>
          </p:cNvPr>
          <p:cNvSpPr txBox="1">
            <a:spLocks/>
          </p:cNvSpPr>
          <p:nvPr/>
        </p:nvSpPr>
        <p:spPr>
          <a:xfrm>
            <a:off x="1686307" y="1979803"/>
            <a:ext cx="8841533" cy="4607664"/>
          </a:xfrm>
          <a:prstGeom prst="rect">
            <a:avLst/>
          </a:prstGeom>
        </p:spPr>
        <p:txBody>
          <a:bodyPr>
            <a:noAutofit/>
          </a:bodyPr>
          <a:lstStyle>
            <a:lvl1pPr marL="381133" indent="-381133" algn="l" defTabSz="508178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5789" indent="-317611" algn="l" defTabSz="508178" rtl="0" eaLnBrk="1" latinLnBrk="0" hangingPunct="1">
              <a:spcBef>
                <a:spcPct val="20000"/>
              </a:spcBef>
              <a:buFont typeface="Arial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0445" indent="-254089" algn="l" defTabSz="50817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622" indent="-254089" algn="l" defTabSz="508178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800" indent="-254089" algn="l" defTabSz="508178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4978" indent="-254089" algn="l" defTabSz="508178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03156" indent="-254089" algn="l" defTabSz="508178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1334" indent="-254089" algn="l" defTabSz="508178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9511" indent="-254089" algn="l" defTabSz="508178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515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63BD5F-5CB7-1739-4E76-CA90C26B5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425" y="1854201"/>
            <a:ext cx="9609475" cy="47332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73A743-8B7C-2AA1-4223-B8479894D2FB}"/>
              </a:ext>
            </a:extLst>
          </p:cNvPr>
          <p:cNvSpPr txBox="1">
            <a:spLocks/>
          </p:cNvSpPr>
          <p:nvPr/>
        </p:nvSpPr>
        <p:spPr>
          <a:xfrm>
            <a:off x="1992090" y="1061813"/>
            <a:ext cx="8247438" cy="938890"/>
          </a:xfrm>
          <a:prstGeom prst="rect">
            <a:avLst/>
          </a:prstGeom>
        </p:spPr>
        <p:txBody>
          <a:bodyPr/>
          <a:lstStyle>
            <a:lvl1pPr algn="ctr" defTabSz="508178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1" b="1" dirty="0"/>
              <a:t>BUSINESS PROCESS REFINED </a:t>
            </a:r>
            <a:endParaRPr lang="en-GB" sz="4401" b="1" dirty="0"/>
          </a:p>
        </p:txBody>
      </p:sp>
    </p:spTree>
    <p:extLst>
      <p:ext uri="{BB962C8B-B14F-4D97-AF65-F5344CB8AC3E}">
        <p14:creationId xmlns:p14="http://schemas.microsoft.com/office/powerpoint/2010/main" val="3146530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717C3B-480F-8D2B-4BBE-194B367238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4E0F6-C04C-0C62-EDAE-341165707EFE}"/>
              </a:ext>
            </a:extLst>
          </p:cNvPr>
          <p:cNvSpPr txBox="1">
            <a:spLocks/>
          </p:cNvSpPr>
          <p:nvPr/>
        </p:nvSpPr>
        <p:spPr>
          <a:xfrm>
            <a:off x="1686307" y="2102691"/>
            <a:ext cx="8841533" cy="4484775"/>
          </a:xfrm>
          <a:prstGeom prst="rect">
            <a:avLst/>
          </a:prstGeom>
        </p:spPr>
        <p:txBody>
          <a:bodyPr>
            <a:noAutofit/>
          </a:bodyPr>
          <a:lstStyle>
            <a:lvl1pPr marL="381133" indent="-381133" algn="l" defTabSz="508178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5789" indent="-317611" algn="l" defTabSz="508178" rtl="0" eaLnBrk="1" latinLnBrk="0" hangingPunct="1">
              <a:spcBef>
                <a:spcPct val="20000"/>
              </a:spcBef>
              <a:buFont typeface="Arial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0445" indent="-254089" algn="l" defTabSz="50817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622" indent="-254089" algn="l" defTabSz="508178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800" indent="-254089" algn="l" defTabSz="508178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4978" indent="-254089" algn="l" defTabSz="508178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03156" indent="-254089" algn="l" defTabSz="508178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1334" indent="-254089" algn="l" defTabSz="508178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9511" indent="-254089" algn="l" defTabSz="508178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515" dirty="0"/>
          </a:p>
        </p:txBody>
      </p:sp>
      <p:pic>
        <p:nvPicPr>
          <p:cNvPr id="2" name="Picture 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4BA7F61-7758-8344-09E7-4DF6364A2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7570" y="1853967"/>
            <a:ext cx="7018709" cy="50040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BE1603-40E0-6CB2-3B35-756DE1EA936D}"/>
              </a:ext>
            </a:extLst>
          </p:cNvPr>
          <p:cNvSpPr txBox="1"/>
          <p:nvPr/>
        </p:nvSpPr>
        <p:spPr>
          <a:xfrm>
            <a:off x="1426128" y="1149292"/>
            <a:ext cx="10301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highlight>
                  <a:srgbClr val="FFFF00"/>
                </a:highlight>
              </a:rPr>
              <a:t>STUDENT VIEW: IENABLER</a:t>
            </a:r>
            <a:r>
              <a:rPr lang="en-US" sz="2000" b="1" dirty="0"/>
              <a:t> REFUND APPLICATION </a:t>
            </a:r>
            <a:endParaRPr lang="en-NA" sz="2000" b="1" dirty="0"/>
          </a:p>
        </p:txBody>
      </p:sp>
    </p:spTree>
    <p:extLst>
      <p:ext uri="{BB962C8B-B14F-4D97-AF65-F5344CB8AC3E}">
        <p14:creationId xmlns:p14="http://schemas.microsoft.com/office/powerpoint/2010/main" val="1752048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B32424-9FDF-E13D-3FBC-50C7E7AB3B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4D707-5F4C-4082-FE86-EA97878C5D6B}"/>
              </a:ext>
            </a:extLst>
          </p:cNvPr>
          <p:cNvSpPr txBox="1">
            <a:spLocks/>
          </p:cNvSpPr>
          <p:nvPr/>
        </p:nvSpPr>
        <p:spPr>
          <a:xfrm>
            <a:off x="1686307" y="2102691"/>
            <a:ext cx="8841533" cy="4484775"/>
          </a:xfrm>
          <a:prstGeom prst="rect">
            <a:avLst/>
          </a:prstGeom>
        </p:spPr>
        <p:txBody>
          <a:bodyPr>
            <a:noAutofit/>
          </a:bodyPr>
          <a:lstStyle>
            <a:lvl1pPr marL="381133" indent="-381133" algn="l" defTabSz="508178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5789" indent="-317611" algn="l" defTabSz="508178" rtl="0" eaLnBrk="1" latinLnBrk="0" hangingPunct="1">
              <a:spcBef>
                <a:spcPct val="20000"/>
              </a:spcBef>
              <a:buFont typeface="Arial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0445" indent="-254089" algn="l" defTabSz="50817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622" indent="-254089" algn="l" defTabSz="508178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800" indent="-254089" algn="l" defTabSz="508178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4978" indent="-254089" algn="l" defTabSz="508178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03156" indent="-254089" algn="l" defTabSz="508178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1334" indent="-254089" algn="l" defTabSz="508178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9511" indent="-254089" algn="l" defTabSz="508178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515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A5BE87-5D46-D44C-3D88-ECE027443EE1}"/>
              </a:ext>
            </a:extLst>
          </p:cNvPr>
          <p:cNvSpPr txBox="1"/>
          <p:nvPr/>
        </p:nvSpPr>
        <p:spPr>
          <a:xfrm>
            <a:off x="746619" y="1166070"/>
            <a:ext cx="10746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ACKNOWLEDGEMENT OF TERMS AND CONDITIONS AS SET UP:</a:t>
            </a:r>
          </a:p>
          <a:p>
            <a:pPr algn="ctr"/>
            <a:r>
              <a:rPr lang="en-US" sz="2000" b="1" dirty="0"/>
              <a:t>MENU:  </a:t>
            </a:r>
            <a:r>
              <a:rPr lang="en-US" sz="2000" b="1" dirty="0">
                <a:highlight>
                  <a:srgbClr val="FFFF00"/>
                </a:highlight>
              </a:rPr>
              <a:t>SLLL-1</a:t>
            </a:r>
            <a:r>
              <a:rPr lang="en-US" sz="2000" b="1" dirty="0"/>
              <a:t>:  DOC CODE:  </a:t>
            </a:r>
            <a:r>
              <a:rPr lang="en-US" sz="2000" b="1" dirty="0">
                <a:highlight>
                  <a:srgbClr val="FFFF00"/>
                </a:highlight>
              </a:rPr>
              <a:t>RF</a:t>
            </a:r>
            <a:endParaRPr lang="en-NA" sz="2000" b="1" dirty="0">
              <a:highlight>
                <a:srgbClr val="FFFF00"/>
              </a:highligh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4EBF7D-C69B-AFFB-54CB-FBC1DDE61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619" y="2022004"/>
            <a:ext cx="10746297" cy="46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502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56CC5F-5FE5-7E3C-E783-C4AEFE928C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B7A7D-03D1-8E34-9EED-DF7623A558DD}"/>
              </a:ext>
            </a:extLst>
          </p:cNvPr>
          <p:cNvSpPr txBox="1">
            <a:spLocks/>
          </p:cNvSpPr>
          <p:nvPr/>
        </p:nvSpPr>
        <p:spPr>
          <a:xfrm>
            <a:off x="1686307" y="2102691"/>
            <a:ext cx="8841533" cy="4484775"/>
          </a:xfrm>
          <a:prstGeom prst="rect">
            <a:avLst/>
          </a:prstGeom>
        </p:spPr>
        <p:txBody>
          <a:bodyPr>
            <a:noAutofit/>
          </a:bodyPr>
          <a:lstStyle>
            <a:lvl1pPr marL="381133" indent="-381133" algn="l" defTabSz="508178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5789" indent="-317611" algn="l" defTabSz="508178" rtl="0" eaLnBrk="1" latinLnBrk="0" hangingPunct="1">
              <a:spcBef>
                <a:spcPct val="20000"/>
              </a:spcBef>
              <a:buFont typeface="Arial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0445" indent="-254089" algn="l" defTabSz="50817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622" indent="-254089" algn="l" defTabSz="508178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800" indent="-254089" algn="l" defTabSz="508178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4978" indent="-254089" algn="l" defTabSz="508178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03156" indent="-254089" algn="l" defTabSz="508178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1334" indent="-254089" algn="l" defTabSz="508178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9511" indent="-254089" algn="l" defTabSz="508178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515" dirty="0"/>
          </a:p>
        </p:txBody>
      </p:sp>
      <p:pic>
        <p:nvPicPr>
          <p:cNvPr id="2" name="Content Placeholder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95ADF5A-AAFA-A8FD-A523-F7C7C2EFE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300" y="2362842"/>
            <a:ext cx="7370463" cy="36113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15433F-3F4D-9B50-3BBB-A665DFD80AE4}"/>
              </a:ext>
            </a:extLst>
          </p:cNvPr>
          <p:cNvSpPr txBox="1"/>
          <p:nvPr/>
        </p:nvSpPr>
        <p:spPr>
          <a:xfrm>
            <a:off x="1593909" y="1179361"/>
            <a:ext cx="89117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kern="1200" dirty="0">
                <a:effectLst/>
                <a:latin typeface="+mj-lt"/>
                <a:ea typeface="+mj-ea"/>
                <a:cs typeface="+mj-cs"/>
              </a:rPr>
              <a:t>Once the terms and conditions are </a:t>
            </a:r>
            <a:r>
              <a:rPr lang="en-US" b="1" dirty="0">
                <a:latin typeface="+mj-lt"/>
                <a:ea typeface="+mj-ea"/>
                <a:cs typeface="+mj-cs"/>
              </a:rPr>
              <a:t>logged for acceptance</a:t>
            </a:r>
            <a:r>
              <a:rPr lang="en-US" sz="1800" b="1" kern="1200" dirty="0">
                <a:effectLst/>
                <a:latin typeface="+mj-lt"/>
                <a:ea typeface="+mj-ea"/>
                <a:cs typeface="+mj-cs"/>
              </a:rPr>
              <a:t>, the student click on Refund Application</a:t>
            </a:r>
            <a:r>
              <a:rPr lang="en-US" b="1" dirty="0">
                <a:latin typeface="+mj-lt"/>
                <a:ea typeface="+mj-ea"/>
                <a:cs typeface="+mj-cs"/>
              </a:rPr>
              <a:t>:  </a:t>
            </a:r>
            <a:r>
              <a:rPr lang="en-US" sz="1800" b="1" kern="1200" dirty="0">
                <a:effectLst/>
                <a:latin typeface="+mj-lt"/>
                <a:ea typeface="+mj-ea"/>
                <a:cs typeface="+mj-cs"/>
              </a:rPr>
              <a:t>“</a:t>
            </a:r>
            <a:r>
              <a:rPr lang="en-US" sz="1800" b="1" kern="1200" dirty="0">
                <a:effectLst/>
                <a:highlight>
                  <a:srgbClr val="FFFF00"/>
                </a:highlight>
                <a:latin typeface="+mj-lt"/>
                <a:ea typeface="+mj-ea"/>
                <a:cs typeface="+mj-cs"/>
              </a:rPr>
              <a:t>Apply for Refund</a:t>
            </a:r>
            <a:r>
              <a:rPr lang="en-US" sz="1800" b="1" kern="1200" dirty="0">
                <a:effectLst/>
                <a:latin typeface="+mj-lt"/>
                <a:ea typeface="+mj-ea"/>
                <a:cs typeface="+mj-cs"/>
              </a:rPr>
              <a:t>”:</a:t>
            </a:r>
            <a:endParaRPr lang="en-NA" dirty="0"/>
          </a:p>
        </p:txBody>
      </p:sp>
    </p:spTree>
    <p:extLst>
      <p:ext uri="{BB962C8B-B14F-4D97-AF65-F5344CB8AC3E}">
        <p14:creationId xmlns:p14="http://schemas.microsoft.com/office/powerpoint/2010/main" val="4272479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8EBC31-8058-06B4-9631-52DD4D0051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C5FDC-23EC-56A4-4B3E-5EACC441F592}"/>
              </a:ext>
            </a:extLst>
          </p:cNvPr>
          <p:cNvSpPr txBox="1">
            <a:spLocks/>
          </p:cNvSpPr>
          <p:nvPr/>
        </p:nvSpPr>
        <p:spPr>
          <a:xfrm>
            <a:off x="1686307" y="2102691"/>
            <a:ext cx="8841533" cy="4484775"/>
          </a:xfrm>
          <a:prstGeom prst="rect">
            <a:avLst/>
          </a:prstGeom>
        </p:spPr>
        <p:txBody>
          <a:bodyPr>
            <a:noAutofit/>
          </a:bodyPr>
          <a:lstStyle>
            <a:lvl1pPr marL="381133" indent="-381133" algn="l" defTabSz="508178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5789" indent="-317611" algn="l" defTabSz="508178" rtl="0" eaLnBrk="1" latinLnBrk="0" hangingPunct="1">
              <a:spcBef>
                <a:spcPct val="20000"/>
              </a:spcBef>
              <a:buFont typeface="Arial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0445" indent="-254089" algn="l" defTabSz="508178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622" indent="-254089" algn="l" defTabSz="508178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800" indent="-254089" algn="l" defTabSz="508178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4978" indent="-254089" algn="l" defTabSz="508178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03156" indent="-254089" algn="l" defTabSz="508178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1334" indent="-254089" algn="l" defTabSz="508178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9511" indent="-254089" algn="l" defTabSz="508178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515" dirty="0"/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340F6BC-E501-AFF8-7956-BFC0CA2CE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701" y="2519744"/>
            <a:ext cx="10266743" cy="390887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946BEA0-332A-1176-5E67-B941AD1C7F63}"/>
              </a:ext>
            </a:extLst>
          </p:cNvPr>
          <p:cNvSpPr txBox="1">
            <a:spLocks/>
          </p:cNvSpPr>
          <p:nvPr/>
        </p:nvSpPr>
        <p:spPr>
          <a:xfrm>
            <a:off x="1308683" y="1080853"/>
            <a:ext cx="9295001" cy="862993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br>
              <a:rPr lang="en-GB" sz="8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8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a student to apply the statement should have a </a:t>
            </a:r>
            <a:r>
              <a:rPr lang="en-US" sz="8000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credit (Due to you) balance</a:t>
            </a:r>
            <a:br>
              <a:rPr lang="en-GB" sz="80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18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2325657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67D9A832BB31479C3B23D3C6BE4F0B" ma:contentTypeVersion="13" ma:contentTypeDescription="Create a new document." ma:contentTypeScope="" ma:versionID="dff2523cbee47cb276cddbb4d542f776">
  <xsd:schema xmlns:xsd="http://www.w3.org/2001/XMLSchema" xmlns:xs="http://www.w3.org/2001/XMLSchema" xmlns:p="http://schemas.microsoft.com/office/2006/metadata/properties" xmlns:ns3="24142b0f-995c-406c-8e38-debb425b814a" xmlns:ns4="66b5ac2d-f1ca-4f3e-8bf9-f2d1fbe6251a" targetNamespace="http://schemas.microsoft.com/office/2006/metadata/properties" ma:root="true" ma:fieldsID="a628495650d7c587e3630b9589e3a4a4" ns3:_="" ns4:_="">
    <xsd:import namespace="24142b0f-995c-406c-8e38-debb425b814a"/>
    <xsd:import namespace="66b5ac2d-f1ca-4f3e-8bf9-f2d1fbe6251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142b0f-995c-406c-8e38-debb425b81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b5ac2d-f1ca-4f3e-8bf9-f2d1fbe6251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D86DC5C-161E-4981-BE6B-F967336A09A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229F0E-8D10-41D0-8D47-345C1E212C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142b0f-995c-406c-8e38-debb425b814a"/>
    <ds:schemaRef ds:uri="66b5ac2d-f1ca-4f3e-8bf9-f2d1fbe625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38F8EB7-6785-4E9A-A670-0030E1CC58C4}">
  <ds:schemaRefs>
    <ds:schemaRef ds:uri="http://purl.org/dc/elements/1.1/"/>
    <ds:schemaRef ds:uri="http://schemas.microsoft.com/office/2006/documentManagement/types"/>
    <ds:schemaRef ds:uri="66b5ac2d-f1ca-4f3e-8bf9-f2d1fbe6251a"/>
    <ds:schemaRef ds:uri="http://schemas.microsoft.com/office/infopath/2007/PartnerControls"/>
    <ds:schemaRef ds:uri="http://purl.org/dc/terms/"/>
    <ds:schemaRef ds:uri="http://purl.org/dc/dcmitype/"/>
    <ds:schemaRef ds:uri="http://schemas.openxmlformats.org/package/2006/metadata/core-properties"/>
    <ds:schemaRef ds:uri="24142b0f-995c-406c-8e38-debb425b814a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3283</TotalTime>
  <Words>1066</Words>
  <Application>Microsoft Office PowerPoint</Application>
  <PresentationFormat>Widescreen</PresentationFormat>
  <Paragraphs>98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Aptos</vt:lpstr>
      <vt:lpstr>Aptos Display</vt:lpstr>
      <vt:lpstr>Arial</vt:lpstr>
      <vt:lpstr>Calibri</vt:lpstr>
      <vt:lpstr>Georgia</vt:lpstr>
      <vt:lpstr>RopaSoftPro-Regular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FCTO-12: After the process on i-Enabler is done, payment gets created with an “On Hold Status” Payment status  “Payment request on Hold”:</vt:lpstr>
      <vt:lpstr>       FSAO-16 : With each refund application, create the EFT transaction with the bank details uploaded on the kiosk attached: Finance need to authorize the payment for the refund  (After the receipt of the e-mail notification to verify/authorize the banking details):   </vt:lpstr>
      <vt:lpstr>Before payment is done on FCTO-12, the amount can be lessened on LFCTO-1 : The initial amount was N$ 10.00  This is local software as NUST do not allow for students to withdraw the full amount, thus created LFCTO-1 to overwrite the amount the student tenders.   </vt:lpstr>
      <vt:lpstr>CONTINUE LFCTO-1: Before amount is changed: </vt:lpstr>
      <vt:lpstr>MENU:  LFCTO-1:  Unapproved Refund Transactions   LFCTO-1 : After the amount is changed to N$ 8.00:</vt:lpstr>
      <vt:lpstr> MENU:  FCTO-12: Maintain Payment File  Payment status changed to “Payment requested” once “Pay all” is selected and the refund transaction is saved: </vt:lpstr>
      <vt:lpstr>FCTO-20: Generate Payments from Payments File   The payment is generated retrieving the records from the payments file {FCTO-12}</vt:lpstr>
      <vt:lpstr>Report output on FCTO-20: Generate Payments from Payment File </vt:lpstr>
      <vt:lpstr> </vt:lpstr>
      <vt:lpstr>OACB REPORTS AFTER GENERATING ACB TAPE</vt:lpstr>
      <vt:lpstr>PowerPoint Presentation</vt:lpstr>
      <vt:lpstr>STUDENT I-ENABLER:  ONCE OACB-1 PROCESS IS CONCLUDED, THE STUDENT WILL BE ABLE TO VIEW THE REFUND STATUS AS “PAYMENT GENERATED” </vt:lpstr>
      <vt:lpstr> Proof of registration/statement: </vt:lpstr>
      <vt:lpstr> OBURS-4:  Once you are done with the refund payment  on OACB-1, the amount is updated on the proof of registration/statement with the reference number  and the ACB reference number   </vt:lpstr>
      <vt:lpstr> MENU:  FCTO-6: Enter Cheque Transactions  This option is used to query/retrieve the completed refunds transactions </vt:lpstr>
      <vt:lpstr>Run the report of the refund payments for audit trial:  MENU:  FCTOR1-30: Payment Analysis Report   Parameters: </vt:lpstr>
      <vt:lpstr>   Run the payment analysis report of the refunds payments on :  MENU:  FCTOR1-30:  Payment Analysis Report   Kindly note that once the SD refund business process is concluded on OACB-1, the report shown “Payment File generated” on the report 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Fourie, Nicky (DICT)</dc:creator>
  <cp:lastModifiedBy>Fourie, Nicky</cp:lastModifiedBy>
  <cp:revision>54</cp:revision>
  <dcterms:created xsi:type="dcterms:W3CDTF">2019-04-12T07:11:29Z</dcterms:created>
  <dcterms:modified xsi:type="dcterms:W3CDTF">2024-02-28T06:35:38Z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0x010100E167D9A832BB31479C3B23D3C6BE4F0B</vt:lpwstr>
  </property>
</Properties>
</file>